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tiff" ContentType="image/tiff"/>
  <Default Extension="emf" ContentType="image/x-emf"/>
  <Default Extension="jpeg" ContentType="image/jpeg"/>
  <Default Extension="rels" ContentType="application/vnd.openxmlformats-package.relationships+xml"/>
  <Default Extension="tif" ContentType="image/t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8"/>
  </p:notesMasterIdLst>
  <p:sldIdLst>
    <p:sldId id="257" r:id="rId2"/>
    <p:sldId id="534" r:id="rId3"/>
    <p:sldId id="572" r:id="rId4"/>
    <p:sldId id="535" r:id="rId5"/>
    <p:sldId id="536" r:id="rId6"/>
    <p:sldId id="537" r:id="rId7"/>
    <p:sldId id="539" r:id="rId8"/>
    <p:sldId id="540" r:id="rId9"/>
    <p:sldId id="541" r:id="rId10"/>
    <p:sldId id="542" r:id="rId11"/>
    <p:sldId id="543" r:id="rId12"/>
    <p:sldId id="544" r:id="rId13"/>
    <p:sldId id="545" r:id="rId14"/>
    <p:sldId id="546" r:id="rId15"/>
    <p:sldId id="547" r:id="rId16"/>
    <p:sldId id="548" r:id="rId17"/>
    <p:sldId id="549" r:id="rId18"/>
    <p:sldId id="550" r:id="rId19"/>
    <p:sldId id="551" r:id="rId20"/>
    <p:sldId id="552" r:id="rId21"/>
    <p:sldId id="553" r:id="rId22"/>
    <p:sldId id="555" r:id="rId23"/>
    <p:sldId id="556" r:id="rId24"/>
    <p:sldId id="557" r:id="rId25"/>
    <p:sldId id="558" r:id="rId26"/>
    <p:sldId id="559" r:id="rId27"/>
    <p:sldId id="560" r:id="rId28"/>
    <p:sldId id="561" r:id="rId29"/>
    <p:sldId id="562" r:id="rId30"/>
    <p:sldId id="563" r:id="rId31"/>
    <p:sldId id="564" r:id="rId32"/>
    <p:sldId id="565" r:id="rId33"/>
    <p:sldId id="566" r:id="rId34"/>
    <p:sldId id="568" r:id="rId35"/>
    <p:sldId id="569" r:id="rId36"/>
    <p:sldId id="571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6777F86-1AD3-E745-8504-58BCD5495FDB}">
          <p14:sldIdLst>
            <p14:sldId id="257"/>
            <p14:sldId id="534"/>
            <p14:sldId id="572"/>
            <p14:sldId id="535"/>
            <p14:sldId id="536"/>
            <p14:sldId id="537"/>
            <p14:sldId id="539"/>
            <p14:sldId id="540"/>
            <p14:sldId id="541"/>
            <p14:sldId id="542"/>
            <p14:sldId id="543"/>
            <p14:sldId id="544"/>
            <p14:sldId id="545"/>
            <p14:sldId id="546"/>
            <p14:sldId id="547"/>
            <p14:sldId id="548"/>
            <p14:sldId id="549"/>
            <p14:sldId id="550"/>
            <p14:sldId id="551"/>
            <p14:sldId id="552"/>
            <p14:sldId id="553"/>
            <p14:sldId id="555"/>
            <p14:sldId id="556"/>
            <p14:sldId id="557"/>
            <p14:sldId id="558"/>
            <p14:sldId id="559"/>
            <p14:sldId id="560"/>
            <p14:sldId id="561"/>
            <p14:sldId id="562"/>
            <p14:sldId id="563"/>
            <p14:sldId id="564"/>
            <p14:sldId id="565"/>
            <p14:sldId id="566"/>
            <p14:sldId id="568"/>
            <p14:sldId id="569"/>
            <p14:sldId id="57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E79"/>
    <a:srgbClr val="BDBEBD"/>
    <a:srgbClr val="00EC6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471"/>
    <p:restoredTop sz="93709"/>
  </p:normalViewPr>
  <p:slideViewPr>
    <p:cSldViewPr snapToGrid="0" snapToObjects="1">
      <p:cViewPr>
        <p:scale>
          <a:sx n="120" d="100"/>
          <a:sy n="120" d="100"/>
        </p:scale>
        <p:origin x="144" y="30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notesMaster" Target="notesMasters/notesMaster1.xml"/><Relationship Id="rId39" Type="http://schemas.openxmlformats.org/officeDocument/2006/relationships/presProps" Target="presProps.xml"/><Relationship Id="rId40" Type="http://schemas.openxmlformats.org/officeDocument/2006/relationships/viewProps" Target="viewProps.xml"/><Relationship Id="rId41" Type="http://schemas.openxmlformats.org/officeDocument/2006/relationships/theme" Target="theme/theme1.xml"/><Relationship Id="rId4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B8A9A7-2F8A-8542-A5B3-1DCBE9DCB46D}" type="datetimeFigureOut">
              <a:rPr lang="en-US" smtClean="0"/>
              <a:t>2/20/18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21345F-47DA-8D41-A25D-7C1673F272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86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056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40098D-163A-DF41-9B39-058B7140DB15}" type="slidenum">
              <a:rPr lang="en-US" smtClean="0">
                <a:solidFill>
                  <a:prstClr val="black"/>
                </a:solidFill>
              </a:rPr>
              <a:pPr/>
              <a:t>17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98120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7ED4F-4078-F047-81F7-3ED5E6E89ABE}" type="slidenum">
              <a:rPr lang="en-US" smtClean="0">
                <a:solidFill>
                  <a:prstClr val="black"/>
                </a:solidFill>
              </a:rPr>
              <a:pPr/>
              <a:t>21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0464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40098D-163A-DF41-9B39-058B7140DB15}" type="slidenum">
              <a:rPr lang="en-US" smtClean="0">
                <a:solidFill>
                  <a:prstClr val="black"/>
                </a:solidFill>
              </a:rPr>
              <a:pPr/>
              <a:t>27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75876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40098D-163A-DF41-9B39-058B7140DB15}" type="slidenum">
              <a:rPr lang="en-US" smtClean="0">
                <a:solidFill>
                  <a:prstClr val="black"/>
                </a:solidFill>
              </a:rPr>
              <a:pPr/>
              <a:t>28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2469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7ED4F-4078-F047-81F7-3ED5E6E89ABE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31333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Add: “We show in the paper that both of these phases are necessary</a:t>
            </a:r>
            <a:r>
              <a:rPr lang="en-US" baseline="0" dirty="0" smtClean="0"/>
              <a:t> for high quality”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7ED4F-4078-F047-81F7-3ED5E6E89ABE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30812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9004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2864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EE9FA7-A640-0245-AB9D-9FCDB83B0FE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8991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EE9FA7-A640-0245-AB9D-9FCDB83B0FE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602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B09C93-60F3-5A4A-B758-B46A245AE16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46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Add: “We show in the paper that both of these phases are necessary</a:t>
            </a:r>
            <a:r>
              <a:rPr lang="en-US" baseline="0" dirty="0" smtClean="0"/>
              <a:t> for high quality”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7ED4F-4078-F047-81F7-3ED5E6E89ABE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64277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40098D-163A-DF41-9B39-058B7140DB1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4297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40098D-163A-DF41-9B39-058B7140DB15}" type="slidenum">
              <a:rPr lang="en-US" smtClean="0">
                <a:solidFill>
                  <a:prstClr val="black"/>
                </a:solidFill>
              </a:rPr>
              <a:pPr/>
              <a:t>16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9382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75508-BB0A-464D-ADEF-3A0075ABE227}" type="datetime1">
              <a:rPr lang="en-US" smtClean="0"/>
              <a:t>2/20/18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915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159A3-DF54-4C46-A244-9A1C3258A5D5}" type="datetime1">
              <a:rPr lang="en-US" smtClean="0"/>
              <a:t>2/20/18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5133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E23A13-4A4C-C245-A282-B82029FF14A9}" type="datetime1">
              <a:rPr lang="en-US" smtClean="0"/>
              <a:t>2/20/18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7167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- Center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>
            <a:spLocks noGrp="1"/>
          </p:cNvSpPr>
          <p:nvPr>
            <p:ph type="title" hasCustomPrompt="1"/>
          </p:nvPr>
        </p:nvSpPr>
        <p:spPr>
          <a:xfrm>
            <a:off x="381000" y="2839644"/>
            <a:ext cx="11430000" cy="3178969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8965"/>
            </a:lvl1pPr>
          </a:lstStyle>
          <a:p>
            <a:r>
              <a:rPr dirty="0" smtClean="0"/>
              <a:t>Title </a:t>
            </a:r>
            <a:r>
              <a:rPr dirty="0"/>
              <a:t>Text</a:t>
            </a:r>
          </a:p>
        </p:txBody>
      </p:sp>
      <p:sp>
        <p:nvSpPr>
          <p:cNvPr id="43" name="Shape 43"/>
          <p:cNvSpPr>
            <a:spLocks noGrp="1"/>
          </p:cNvSpPr>
          <p:nvPr>
            <p:ph type="sldNum" sz="quarter" idx="2"/>
          </p:nvPr>
        </p:nvSpPr>
        <p:spPr>
          <a:xfrm>
            <a:off x="11505979" y="303610"/>
            <a:ext cx="307776" cy="292559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>
                <a:solidFill>
                  <a:srgbClr val="838787"/>
                </a:solidFill>
              </a:rPr>
              <a:pPr/>
              <a:t>‹#›</a:t>
            </a:fld>
            <a:endParaRPr>
              <a:solidFill>
                <a:srgbClr val="83878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3767988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DBABF-E9B9-0B48-88BB-0E26979FE3C3}" type="datetime1">
              <a:rPr lang="en-US" smtClean="0"/>
              <a:t>2/20/18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6684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FF0DC-4CC6-E74B-ADE9-A3A724E54A70}" type="datetime1">
              <a:rPr lang="en-US" smtClean="0"/>
              <a:t>2/20/18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5297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CA4E7-51A4-4043-B144-32E78EB53B2F}" type="datetime1">
              <a:rPr lang="en-US" smtClean="0"/>
              <a:t>2/20/18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8509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253EF-D8E3-0440-8139-36EEB92428E3}" type="datetime1">
              <a:rPr lang="en-US" smtClean="0"/>
              <a:t>2/20/18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3368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A77A2-9965-7C42-98E1-8D5C145B4EDB}" type="datetime1">
              <a:rPr lang="en-US" smtClean="0"/>
              <a:t>2/20/18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6161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07D39-643B-3A4B-8B1B-C9B22069A6E3}" type="datetime1">
              <a:rPr lang="en-US" smtClean="0"/>
              <a:t>2/20/18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750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91225-698E-4144-BE2D-C0FAD87E1DE5}" type="datetime1">
              <a:rPr lang="en-US" smtClean="0"/>
              <a:t>2/20/18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0412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2CE43-A1E8-1340-A845-87D6176A44FB}" type="datetime1">
              <a:rPr lang="en-US" smtClean="0"/>
              <a:t>2/20/18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9366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E80DAD-0F0E-1C48-9551-E0290ADDD356}" type="datetime1">
              <a:rPr lang="en-US" smtClean="0"/>
              <a:t>2/20/18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603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/Relationships>
</file>

<file path=ppt/slides/_rels/slide12.xml.rels><?xml version="1.0" encoding="UTF-8" standalone="yes"?>
<Relationships xmlns="http://schemas.openxmlformats.org/package/2006/relationships"><Relationship Id="rId20" Type="http://schemas.openxmlformats.org/officeDocument/2006/relationships/image" Target="../media/image7.tif"/><Relationship Id="rId21" Type="http://schemas.openxmlformats.org/officeDocument/2006/relationships/image" Target="../media/image25.tiff"/><Relationship Id="rId22" Type="http://schemas.openxmlformats.org/officeDocument/2006/relationships/image" Target="../media/image26.tiff"/><Relationship Id="rId23" Type="http://schemas.openxmlformats.org/officeDocument/2006/relationships/image" Target="../media/image27.tiff"/><Relationship Id="rId10" Type="http://schemas.openxmlformats.org/officeDocument/2006/relationships/image" Target="../media/image21.tiff"/><Relationship Id="rId11" Type="http://schemas.openxmlformats.org/officeDocument/2006/relationships/image" Target="../media/image1.tif"/><Relationship Id="rId12" Type="http://schemas.openxmlformats.org/officeDocument/2006/relationships/image" Target="../media/image2.tif"/><Relationship Id="rId13" Type="http://schemas.openxmlformats.org/officeDocument/2006/relationships/image" Target="../media/image3.tif"/><Relationship Id="rId14" Type="http://schemas.openxmlformats.org/officeDocument/2006/relationships/image" Target="../media/image4.tif"/><Relationship Id="rId15" Type="http://schemas.openxmlformats.org/officeDocument/2006/relationships/image" Target="../media/image22.tif"/><Relationship Id="rId16" Type="http://schemas.openxmlformats.org/officeDocument/2006/relationships/image" Target="../media/image23.tif"/><Relationship Id="rId17" Type="http://schemas.openxmlformats.org/officeDocument/2006/relationships/image" Target="../media/image24.tif"/><Relationship Id="rId18" Type="http://schemas.openxmlformats.org/officeDocument/2006/relationships/image" Target="../media/image5.png"/><Relationship Id="rId19" Type="http://schemas.openxmlformats.org/officeDocument/2006/relationships/image" Target="../media/image6.ti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6" Type="http://schemas.openxmlformats.org/officeDocument/2006/relationships/image" Target="NULL"/><Relationship Id="rId7" Type="http://schemas.openxmlformats.org/officeDocument/2006/relationships/image" Target="NULL"/><Relationship Id="rId8" Type="http://schemas.openxmlformats.org/officeDocument/2006/relationships/image" Target="NULL"/><Relationship Id="rId9" Type="http://schemas.openxmlformats.org/officeDocument/2006/relationships/image" Target="NUL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image" Target="NULL"/><Relationship Id="rId6" Type="http://schemas.openxmlformats.org/officeDocument/2006/relationships/image" Target="NULL"/><Relationship Id="rId7" Type="http://schemas.openxmlformats.org/officeDocument/2006/relationships/image" Target="NULL"/><Relationship Id="rId1" Type="http://schemas.openxmlformats.org/officeDocument/2006/relationships/slideLayout" Target="../slideLayouts/slideLayout3.xml"/><Relationship Id="rId8" Type="http://schemas.openxmlformats.org/officeDocument/2006/relationships/image" Target="NUL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4" Type="http://schemas.openxmlformats.org/officeDocument/2006/relationships/image" Target="../media/image32.tiff"/><Relationship Id="rId5" Type="http://schemas.openxmlformats.org/officeDocument/2006/relationships/image" Target="../media/image33.tiff"/><Relationship Id="rId6" Type="http://schemas.openxmlformats.org/officeDocument/2006/relationships/image" Target="../media/image34.png"/><Relationship Id="rId7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image" Target="NULL"/><Relationship Id="rId10" Type="http://schemas.openxmlformats.org/officeDocument/2006/relationships/image" Target="../media/image60.png"/><Relationship Id="rId6" Type="http://schemas.openxmlformats.org/officeDocument/2006/relationships/image" Target="NULL"/><Relationship Id="rId7" Type="http://schemas.openxmlformats.org/officeDocument/2006/relationships/image" Target="NULL"/><Relationship Id="rId1" Type="http://schemas.openxmlformats.org/officeDocument/2006/relationships/slideLayout" Target="../slideLayouts/slideLayout3.xml"/><Relationship Id="rId8" Type="http://schemas.openxmlformats.org/officeDocument/2006/relationships/image" Target="NULL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image" Target="NULL"/><Relationship Id="rId6" Type="http://schemas.openxmlformats.org/officeDocument/2006/relationships/image" Target="NULL"/><Relationship Id="rId7" Type="http://schemas.openxmlformats.org/officeDocument/2006/relationships/image" Target="NULL"/><Relationship Id="rId1" Type="http://schemas.openxmlformats.org/officeDocument/2006/relationships/slideLayout" Target="../slideLayouts/slideLayout2.xml"/><Relationship Id="rId8" Type="http://schemas.openxmlformats.org/officeDocument/2006/relationships/image" Target="NULL"/></Relationships>
</file>

<file path=ppt/slides/_rels/slide25.xml.rels><?xml version="1.0" encoding="UTF-8" standalone="yes"?>
<Relationships xmlns="http://schemas.openxmlformats.org/package/2006/relationships"><Relationship Id="rId9" Type="http://schemas.openxmlformats.org/officeDocument/2006/relationships/image" Target="NULL"/><Relationship Id="rId6" Type="http://schemas.openxmlformats.org/officeDocument/2006/relationships/image" Target="NULL"/><Relationship Id="rId7" Type="http://schemas.openxmlformats.org/officeDocument/2006/relationships/image" Target="NULL"/><Relationship Id="rId1" Type="http://schemas.openxmlformats.org/officeDocument/2006/relationships/slideLayout" Target="../slideLayouts/slideLayout2.xml"/><Relationship Id="rId8" Type="http://schemas.openxmlformats.org/officeDocument/2006/relationships/image" Target="NULL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image" Target="../media/image56.png"/><Relationship Id="rId5" Type="http://schemas.openxmlformats.org/officeDocument/2006/relationships/image" Target="../media/image57.png"/><Relationship Id="rId6" Type="http://schemas.openxmlformats.org/officeDocument/2006/relationships/image" Target="../media/image58.png"/><Relationship Id="rId7" Type="http://schemas.openxmlformats.org/officeDocument/2006/relationships/image" Target="../media/image49.png"/><Relationship Id="rId8" Type="http://schemas.openxmlformats.org/officeDocument/2006/relationships/image" Target="../media/image50.png"/><Relationship Id="rId9" Type="http://schemas.openxmlformats.org/officeDocument/2006/relationships/image" Target="../media/image51.png"/><Relationship Id="rId10" Type="http://schemas.openxmlformats.org/officeDocument/2006/relationships/image" Target="../media/image52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200.png"/><Relationship Id="rId5" Type="http://schemas.openxmlformats.org/officeDocument/2006/relationships/image" Target="../media/image28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0.png"/><Relationship Id="rId4" Type="http://schemas.openxmlformats.org/officeDocument/2006/relationships/image" Target="../media/image670.png"/><Relationship Id="rId5" Type="http://schemas.openxmlformats.org/officeDocument/2006/relationships/image" Target="../media/image68.png"/><Relationship Id="rId6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emf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9" Type="http://schemas.openxmlformats.org/officeDocument/2006/relationships/image" Target="NULL"/><Relationship Id="rId6" Type="http://schemas.openxmlformats.org/officeDocument/2006/relationships/image" Target="NULL"/><Relationship Id="rId7" Type="http://schemas.openxmlformats.org/officeDocument/2006/relationships/image" Target="NULL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tiff"/><Relationship Id="rId3" Type="http://schemas.openxmlformats.org/officeDocument/2006/relationships/image" Target="../media/image37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7.png"/><Relationship Id="rId12" Type="http://schemas.openxmlformats.org/officeDocument/2006/relationships/image" Target="../media/image48.jpe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8.jpeg"/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image" Target="../media/image41.png"/><Relationship Id="rId6" Type="http://schemas.openxmlformats.org/officeDocument/2006/relationships/image" Target="../media/image42.png"/><Relationship Id="rId7" Type="http://schemas.openxmlformats.org/officeDocument/2006/relationships/image" Target="../media/image43.png"/><Relationship Id="rId8" Type="http://schemas.openxmlformats.org/officeDocument/2006/relationships/image" Target="../media/image44.png"/><Relationship Id="rId9" Type="http://schemas.openxmlformats.org/officeDocument/2006/relationships/image" Target="../media/image45.jpeg"/><Relationship Id="rId10" Type="http://schemas.openxmlformats.org/officeDocument/2006/relationships/image" Target="../media/image46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4" Type="http://schemas.openxmlformats.org/officeDocument/2006/relationships/image" Target="../media/image3.tif"/><Relationship Id="rId5" Type="http://schemas.openxmlformats.org/officeDocument/2006/relationships/image" Target="../media/image4.tif"/><Relationship Id="rId6" Type="http://schemas.openxmlformats.org/officeDocument/2006/relationships/image" Target="../media/image5.png"/><Relationship Id="rId7" Type="http://schemas.openxmlformats.org/officeDocument/2006/relationships/image" Target="../media/image6.tif"/><Relationship Id="rId8" Type="http://schemas.openxmlformats.org/officeDocument/2006/relationships/image" Target="../media/image7.tif"/><Relationship Id="rId9" Type="http://schemas.openxmlformats.org/officeDocument/2006/relationships/image" Target="../media/image8.png"/><Relationship Id="rId10" Type="http://schemas.openxmlformats.org/officeDocument/2006/relationships/image" Target="../media/image9.JP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t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4" Type="http://schemas.openxmlformats.org/officeDocument/2006/relationships/image" Target="../media/image3.tif"/><Relationship Id="rId5" Type="http://schemas.openxmlformats.org/officeDocument/2006/relationships/image" Target="../media/image4.tif"/><Relationship Id="rId6" Type="http://schemas.openxmlformats.org/officeDocument/2006/relationships/image" Target="../media/image5.png"/><Relationship Id="rId7" Type="http://schemas.openxmlformats.org/officeDocument/2006/relationships/image" Target="../media/image6.tif"/><Relationship Id="rId8" Type="http://schemas.openxmlformats.org/officeDocument/2006/relationships/image" Target="../media/image7.tif"/><Relationship Id="rId9" Type="http://schemas.openxmlformats.org/officeDocument/2006/relationships/image" Target="../media/image10.tif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t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8" Type="http://schemas.openxmlformats.org/officeDocument/2006/relationships/image" Target="../media/image17.tiff"/><Relationship Id="rId9" Type="http://schemas.openxmlformats.org/officeDocument/2006/relationships/image" Target="../media/image18.tiff"/><Relationship Id="rId10" Type="http://schemas.openxmlformats.org/officeDocument/2006/relationships/image" Target="../media/image19.png"/><Relationship Id="rId11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115754"/>
            <a:ext cx="9144000" cy="2387600"/>
          </a:xfrm>
        </p:spPr>
        <p:txBody>
          <a:bodyPr>
            <a:normAutofit/>
          </a:bodyPr>
          <a:lstStyle/>
          <a:p>
            <a:r>
              <a:rPr lang="en-US" dirty="0" smtClean="0"/>
              <a:t>Lecture </a:t>
            </a:r>
            <a:r>
              <a:rPr lang="en-US" dirty="0" smtClean="0"/>
              <a:t>8: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b="1" dirty="0" smtClean="0"/>
              <a:t>Snorkel + Data Programming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1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0121" y="6352143"/>
            <a:ext cx="21323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Slides by Alex Ratner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Programming + Snorkel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 Framework + System for Creating Training Data with Weak Supervision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8360362" y="5048102"/>
            <a:ext cx="1199193" cy="364606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NIPS 2016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9701482" y="5048102"/>
            <a:ext cx="1929686" cy="364606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smtClean="0">
                <a:solidFill>
                  <a:schemeClr val="tx1"/>
                </a:solidFill>
              </a:rPr>
              <a:t>SIGMOD (Demo) 2017</a:t>
            </a:r>
            <a:endParaRPr lang="en-US" sz="1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6723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00100" y="1470026"/>
            <a:ext cx="10929937" cy="452431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rgbClr val="FF0000"/>
                </a:solidFill>
                <a:latin typeface="Helvetica Light" charset="0"/>
                <a:ea typeface="Helvetica Light" charset="0"/>
                <a:cs typeface="Helvetica Light" charset="0"/>
              </a:rPr>
              <a:t>Get users to provide </a:t>
            </a:r>
            <a:r>
              <a:rPr lang="en-US" sz="4800" b="1" i="1" dirty="0" smtClean="0">
                <a:solidFill>
                  <a:srgbClr val="FF0000"/>
                </a:solidFill>
                <a:latin typeface="Helvetica Light" charset="0"/>
                <a:ea typeface="Helvetica Light" charset="0"/>
                <a:cs typeface="Helvetica Light" charset="0"/>
              </a:rPr>
              <a:t>higher-level (but noisier) </a:t>
            </a:r>
            <a:r>
              <a:rPr lang="en-US" sz="4800" dirty="0" smtClean="0">
                <a:solidFill>
                  <a:srgbClr val="FF0000"/>
                </a:solidFill>
                <a:latin typeface="Helvetica Light" charset="0"/>
                <a:ea typeface="Helvetica Light" charset="0"/>
                <a:cs typeface="Helvetica Light" charset="0"/>
              </a:rPr>
              <a:t>supervision,</a:t>
            </a:r>
          </a:p>
          <a:p>
            <a:endParaRPr lang="en-US" sz="4800" dirty="0" smtClean="0">
              <a:solidFill>
                <a:schemeClr val="bg1"/>
              </a:solidFill>
              <a:latin typeface="Helvetica Light" charset="0"/>
              <a:ea typeface="Helvetica Light" charset="0"/>
              <a:cs typeface="Helvetica Light" charset="0"/>
            </a:endParaRPr>
          </a:p>
          <a:p>
            <a:r>
              <a:rPr lang="en-US" sz="4800" dirty="0" smtClean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Then model &amp; de-noise it (using </a:t>
            </a:r>
            <a:r>
              <a:rPr lang="en-US" sz="4800" i="1" dirty="0" smtClean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unlabeled </a:t>
            </a:r>
            <a:r>
              <a:rPr lang="en-US" sz="4800" dirty="0" smtClean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data)</a:t>
            </a:r>
            <a:r>
              <a:rPr lang="en-US" sz="4800" i="1" dirty="0" smtClean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sz="4800" dirty="0" smtClean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to train </a:t>
            </a:r>
            <a:r>
              <a:rPr lang="en-US" sz="4800" b="1" dirty="0" smtClean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high-quality</a:t>
            </a:r>
            <a:r>
              <a:rPr lang="en-US" sz="4800" dirty="0" smtClean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 models</a:t>
            </a:r>
            <a:endParaRPr lang="en-US" sz="4800" dirty="0">
              <a:solidFill>
                <a:schemeClr val="bg1"/>
              </a:solidFill>
              <a:latin typeface="Helvetica Light" charset="0"/>
              <a:ea typeface="Helvetica Light" charset="0"/>
              <a:cs typeface="Helvetica Light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81000" y="142875"/>
            <a:ext cx="19931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KEY IDEA:</a:t>
            </a:r>
            <a:endParaRPr lang="en-US" sz="2800" b="1">
              <a:solidFill>
                <a:schemeClr val="bg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767367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84010"/>
            <a:ext cx="10515600" cy="808012"/>
          </a:xfrm>
        </p:spPr>
        <p:txBody>
          <a:bodyPr/>
          <a:lstStyle/>
          <a:p>
            <a:r>
              <a:rPr lang="en-US" dirty="0" smtClean="0"/>
              <a:t>Data Programming Pipeline in Snorkel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-76155" y="1645415"/>
            <a:ext cx="3783408" cy="3399451"/>
            <a:chOff x="-264142" y="1331681"/>
            <a:chExt cx="4216599" cy="3788680"/>
          </a:xfrm>
        </p:grpSpPr>
        <p:grpSp>
          <p:nvGrpSpPr>
            <p:cNvPr id="6" name="Group 5"/>
            <p:cNvGrpSpPr/>
            <p:nvPr/>
          </p:nvGrpSpPr>
          <p:grpSpPr>
            <a:xfrm>
              <a:off x="-264142" y="2504702"/>
              <a:ext cx="1315589" cy="1380675"/>
              <a:chOff x="4152623" y="1250744"/>
              <a:chExt cx="1315589" cy="1380675"/>
            </a:xfrm>
          </p:grpSpPr>
          <p:grpSp>
            <p:nvGrpSpPr>
              <p:cNvPr id="15" name="Group 14"/>
              <p:cNvGrpSpPr/>
              <p:nvPr/>
            </p:nvGrpSpPr>
            <p:grpSpPr>
              <a:xfrm>
                <a:off x="4576299" y="1948615"/>
                <a:ext cx="468984" cy="682804"/>
                <a:chOff x="4318000" y="1197566"/>
                <a:chExt cx="618067" cy="899858"/>
              </a:xfrm>
            </p:grpSpPr>
            <p:sp>
              <p:nvSpPr>
                <p:cNvPr id="22" name="Round Same Side Corner Rectangle 21"/>
                <p:cNvSpPr/>
                <p:nvPr/>
              </p:nvSpPr>
              <p:spPr>
                <a:xfrm>
                  <a:off x="4318000" y="1566333"/>
                  <a:ext cx="618067" cy="531091"/>
                </a:xfrm>
                <a:prstGeom prst="round2SameRect">
                  <a:avLst/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" name="Oval 22"/>
                <p:cNvSpPr/>
                <p:nvPr/>
              </p:nvSpPr>
              <p:spPr>
                <a:xfrm>
                  <a:off x="4389966" y="1197566"/>
                  <a:ext cx="474134" cy="474134"/>
                </a:xfrm>
                <a:prstGeom prst="ellipse">
                  <a:avLst/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8" name="TextBox 7"/>
              <p:cNvSpPr txBox="1"/>
              <p:nvPr/>
            </p:nvSpPr>
            <p:spPr>
              <a:xfrm>
                <a:off x="4152623" y="1250744"/>
                <a:ext cx="1315589" cy="58477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solidFill>
                      <a:schemeClr val="accent2"/>
                    </a:solidFill>
                  </a:rPr>
                  <a:t>DOMAIN EXPERT</a:t>
                </a:r>
                <a:endParaRPr lang="en-US" sz="1600" dirty="0">
                  <a:solidFill>
                    <a:schemeClr val="accent2"/>
                  </a:solidFill>
                </a:endParaRPr>
              </a:p>
            </p:txBody>
          </p:sp>
        </p:grpSp>
        <p:sp>
          <p:nvSpPr>
            <p:cNvPr id="91" name="TextBox 90"/>
            <p:cNvSpPr txBox="1"/>
            <p:nvPr/>
          </p:nvSpPr>
          <p:spPr>
            <a:xfrm>
              <a:off x="41842" y="1331681"/>
              <a:ext cx="3910615" cy="9261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smtClean="0">
                  <a:solidFill>
                    <a:srgbClr val="FF0000"/>
                  </a:solidFill>
                </a:rPr>
                <a:t>Input: </a:t>
              </a:r>
              <a:r>
                <a:rPr lang="en-US" sz="2400" dirty="0" smtClean="0">
                  <a:solidFill>
                    <a:srgbClr val="FF0000"/>
                  </a:solidFill>
                </a:rPr>
                <a:t>Labeling Functions,</a:t>
              </a:r>
            </a:p>
            <a:p>
              <a:r>
                <a:rPr lang="en-US" sz="2400" i="1" dirty="0" smtClean="0">
                  <a:solidFill>
                    <a:srgbClr val="FF0000"/>
                  </a:solidFill>
                </a:rPr>
                <a:t>            Unlabeled data</a:t>
              </a:r>
              <a:endParaRPr lang="en-US" sz="2400" i="1" dirty="0">
                <a:solidFill>
                  <a:srgbClr val="FF0000"/>
                </a:solidFill>
              </a:endParaRPr>
            </a:p>
          </p:txBody>
        </p:sp>
        <p:sp>
          <p:nvSpPr>
            <p:cNvPr id="107" name="Right Arrow 106"/>
            <p:cNvSpPr/>
            <p:nvPr/>
          </p:nvSpPr>
          <p:spPr>
            <a:xfrm rot="19040097">
              <a:off x="820494" y="3048466"/>
              <a:ext cx="578300" cy="224608"/>
            </a:xfrm>
            <a:prstGeom prst="right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Right Arrow 107"/>
            <p:cNvSpPr/>
            <p:nvPr/>
          </p:nvSpPr>
          <p:spPr>
            <a:xfrm>
              <a:off x="820914" y="3593479"/>
              <a:ext cx="578300" cy="224608"/>
            </a:xfrm>
            <a:prstGeom prst="right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Right Arrow 108"/>
            <p:cNvSpPr/>
            <p:nvPr/>
          </p:nvSpPr>
          <p:spPr>
            <a:xfrm rot="2559903" flipV="1">
              <a:off x="820494" y="4138492"/>
              <a:ext cx="578300" cy="224608"/>
            </a:xfrm>
            <a:prstGeom prst="right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TextBox 109"/>
            <p:cNvSpPr txBox="1"/>
            <p:nvPr/>
          </p:nvSpPr>
          <p:spPr>
            <a:xfrm>
              <a:off x="1589903" y="2497001"/>
              <a:ext cx="2272204" cy="651730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en-US" sz="800" b="1" dirty="0">
                  <a:solidFill>
                    <a:srgbClr val="00FA00"/>
                  </a:solidFill>
                  <a:latin typeface="Andale Mono"/>
                  <a:cs typeface="Andale Mono"/>
                </a:rPr>
                <a:t>def</a:t>
              </a:r>
              <a:r>
                <a:rPr lang="en-US" sz="800" dirty="0">
                  <a:solidFill>
                    <a:srgbClr val="00FA00"/>
                  </a:solidFill>
                  <a:latin typeface="Andale Mono"/>
                  <a:cs typeface="Andale Mono"/>
                </a:rPr>
                <a:t> lf1(x):</a:t>
              </a:r>
            </a:p>
            <a:p>
              <a:r>
                <a:rPr lang="en-US" sz="800" dirty="0">
                  <a:solidFill>
                    <a:srgbClr val="00FA00"/>
                  </a:solidFill>
                  <a:latin typeface="Andale Mono"/>
                  <a:cs typeface="Andale Mono"/>
                </a:rPr>
                <a:t> </a:t>
              </a:r>
              <a:r>
                <a:rPr lang="en-US" sz="800" dirty="0" smtClean="0">
                  <a:solidFill>
                    <a:srgbClr val="00FA00"/>
                  </a:solidFill>
                  <a:latin typeface="Andale Mono"/>
                  <a:cs typeface="Andale Mono"/>
                </a:rPr>
                <a:t> cid </a:t>
              </a:r>
              <a:r>
                <a:rPr lang="en-US" sz="800" dirty="0">
                  <a:solidFill>
                    <a:srgbClr val="00FA00"/>
                  </a:solidFill>
                  <a:latin typeface="Andale Mono"/>
                  <a:cs typeface="Andale Mono"/>
                </a:rPr>
                <a:t>= (x.chemical_id, x.disease_id)</a:t>
              </a:r>
            </a:p>
            <a:p>
              <a:r>
                <a:rPr lang="en-US" sz="800" dirty="0" smtClean="0">
                  <a:solidFill>
                    <a:srgbClr val="00FA00"/>
                  </a:solidFill>
                  <a:latin typeface="Andale Mono"/>
                  <a:cs typeface="Andale Mono"/>
                </a:rPr>
                <a:t>  </a:t>
              </a:r>
              <a:r>
                <a:rPr lang="en-US" sz="800" b="1" dirty="0" smtClean="0">
                  <a:solidFill>
                    <a:srgbClr val="00FA00"/>
                  </a:solidFill>
                  <a:latin typeface="Andale Mono"/>
                  <a:cs typeface="Andale Mono"/>
                </a:rPr>
                <a:t>return </a:t>
              </a:r>
              <a:r>
                <a:rPr lang="en-US" sz="800" dirty="0">
                  <a:solidFill>
                    <a:srgbClr val="00FA00"/>
                  </a:solidFill>
                  <a:latin typeface="Andale Mono"/>
                  <a:cs typeface="Andale Mono"/>
                </a:rPr>
                <a:t>1 </a:t>
              </a:r>
              <a:r>
                <a:rPr lang="en-US" sz="800" b="1" dirty="0">
                  <a:solidFill>
                    <a:srgbClr val="00FA00"/>
                  </a:solidFill>
                  <a:latin typeface="Andale Mono"/>
                  <a:cs typeface="Andale Mono"/>
                </a:rPr>
                <a:t>if</a:t>
              </a:r>
              <a:r>
                <a:rPr lang="en-US" sz="800" dirty="0">
                  <a:solidFill>
                    <a:srgbClr val="00FA00"/>
                  </a:solidFill>
                  <a:latin typeface="Andale Mono"/>
                  <a:cs typeface="Andale Mono"/>
                </a:rPr>
                <a:t> cid in KB </a:t>
              </a:r>
              <a:r>
                <a:rPr lang="en-US" sz="800" b="1" dirty="0">
                  <a:solidFill>
                    <a:srgbClr val="00FA00"/>
                  </a:solidFill>
                  <a:latin typeface="Andale Mono"/>
                  <a:cs typeface="Andale Mono"/>
                </a:rPr>
                <a:t>else </a:t>
              </a:r>
              <a:r>
                <a:rPr lang="en-US" sz="800" dirty="0">
                  <a:solidFill>
                    <a:srgbClr val="00FA00"/>
                  </a:solidFill>
                  <a:latin typeface="Andale Mono"/>
                  <a:cs typeface="Andale Mono"/>
                </a:rPr>
                <a:t>0</a:t>
              </a:r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1589903" y="3464564"/>
              <a:ext cx="2258805" cy="651730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en-US" sz="800" b="1" dirty="0">
                  <a:solidFill>
                    <a:srgbClr val="00FA00"/>
                  </a:solidFill>
                  <a:latin typeface="Andale Mono"/>
                  <a:cs typeface="Andale Mono"/>
                </a:rPr>
                <a:t>def</a:t>
              </a:r>
              <a:r>
                <a:rPr lang="en-US" sz="800" dirty="0">
                  <a:solidFill>
                    <a:srgbClr val="00FA00"/>
                  </a:solidFill>
                  <a:latin typeface="Andale Mono"/>
                  <a:cs typeface="Andale Mono"/>
                </a:rPr>
                <a:t> lf2(x):</a:t>
              </a:r>
            </a:p>
            <a:p>
              <a:r>
                <a:rPr lang="en-US" sz="800" dirty="0" smtClean="0">
                  <a:solidFill>
                    <a:srgbClr val="00FA00"/>
                  </a:solidFill>
                  <a:latin typeface="Andale Mono"/>
                  <a:cs typeface="Andale Mono"/>
                </a:rPr>
                <a:t>  m </a:t>
              </a:r>
              <a:r>
                <a:rPr lang="en-US" sz="800" dirty="0">
                  <a:solidFill>
                    <a:srgbClr val="00FA00"/>
                  </a:solidFill>
                  <a:latin typeface="Andale Mono"/>
                  <a:cs typeface="Andale Mono"/>
                </a:rPr>
                <a:t>= re.search(r’.*</a:t>
              </a:r>
              <a:r>
                <a:rPr lang="en-US" sz="800" dirty="0" smtClean="0">
                  <a:solidFill>
                    <a:srgbClr val="00FA00"/>
                  </a:solidFill>
                  <a:latin typeface="Andale Mono"/>
                  <a:cs typeface="Andale Mono"/>
                </a:rPr>
                <a:t>cause.*’, </a:t>
              </a:r>
              <a:r>
                <a:rPr lang="en-US" sz="800" dirty="0">
                  <a:solidFill>
                    <a:srgbClr val="00FA00"/>
                  </a:solidFill>
                  <a:latin typeface="Andale Mono"/>
                  <a:cs typeface="Andale Mono"/>
                </a:rPr>
                <a:t>x.between)</a:t>
              </a:r>
            </a:p>
            <a:p>
              <a:r>
                <a:rPr lang="en-US" sz="800" dirty="0" smtClean="0">
                  <a:solidFill>
                    <a:srgbClr val="00FA00"/>
                  </a:solidFill>
                  <a:latin typeface="Andale Mono"/>
                  <a:cs typeface="Andale Mono"/>
                </a:rPr>
                <a:t>  </a:t>
              </a:r>
              <a:r>
                <a:rPr lang="en-US" sz="800" b="1" dirty="0" smtClean="0">
                  <a:solidFill>
                    <a:srgbClr val="00FA00"/>
                  </a:solidFill>
                  <a:latin typeface="Andale Mono"/>
                  <a:cs typeface="Andale Mono"/>
                </a:rPr>
                <a:t>return </a:t>
              </a:r>
              <a:r>
                <a:rPr lang="en-US" sz="800" dirty="0">
                  <a:solidFill>
                    <a:srgbClr val="00FA00"/>
                  </a:solidFill>
                  <a:latin typeface="Andale Mono"/>
                  <a:cs typeface="Andale Mono"/>
                </a:rPr>
                <a:t>1 </a:t>
              </a:r>
              <a:r>
                <a:rPr lang="en-US" sz="800" b="1" dirty="0">
                  <a:solidFill>
                    <a:srgbClr val="00FA00"/>
                  </a:solidFill>
                  <a:latin typeface="Andale Mono"/>
                  <a:cs typeface="Andale Mono"/>
                </a:rPr>
                <a:t>if</a:t>
              </a:r>
              <a:r>
                <a:rPr lang="en-US" sz="800" dirty="0">
                  <a:solidFill>
                    <a:srgbClr val="00FA00"/>
                  </a:solidFill>
                  <a:latin typeface="Andale Mono"/>
                  <a:cs typeface="Andale Mono"/>
                </a:rPr>
                <a:t> m </a:t>
              </a:r>
              <a:r>
                <a:rPr lang="en-US" sz="800" b="1" dirty="0">
                  <a:solidFill>
                    <a:srgbClr val="00FA00"/>
                  </a:solidFill>
                  <a:latin typeface="Andale Mono"/>
                  <a:cs typeface="Andale Mono"/>
                </a:rPr>
                <a:t>else </a:t>
              </a:r>
              <a:r>
                <a:rPr lang="en-US" sz="800" dirty="0">
                  <a:solidFill>
                    <a:srgbClr val="00FA00"/>
                  </a:solidFill>
                  <a:latin typeface="Andale Mono"/>
                  <a:cs typeface="Andale Mono"/>
                </a:rPr>
                <a:t>0</a:t>
              </a:r>
            </a:p>
          </p:txBody>
        </p:sp>
        <p:sp>
          <p:nvSpPr>
            <p:cNvPr id="112" name="TextBox 111"/>
            <p:cNvSpPr txBox="1"/>
            <p:nvPr/>
          </p:nvSpPr>
          <p:spPr>
            <a:xfrm>
              <a:off x="1589903" y="4468631"/>
              <a:ext cx="2258805" cy="651730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en-US" sz="800" b="1" dirty="0">
                  <a:solidFill>
                    <a:srgbClr val="00FA00"/>
                  </a:solidFill>
                  <a:latin typeface="Andale Mono"/>
                  <a:cs typeface="Andale Mono"/>
                </a:rPr>
                <a:t>def</a:t>
              </a:r>
              <a:r>
                <a:rPr lang="en-US" sz="800" dirty="0">
                  <a:solidFill>
                    <a:srgbClr val="00FA00"/>
                  </a:solidFill>
                  <a:latin typeface="Andale Mono"/>
                  <a:cs typeface="Andale Mono"/>
                </a:rPr>
                <a:t> </a:t>
              </a:r>
              <a:r>
                <a:rPr lang="en-US" sz="800" dirty="0" smtClean="0">
                  <a:solidFill>
                    <a:srgbClr val="00FA00"/>
                  </a:solidFill>
                  <a:latin typeface="Andale Mono"/>
                  <a:cs typeface="Andale Mono"/>
                </a:rPr>
                <a:t>lf3(x</a:t>
              </a:r>
              <a:r>
                <a:rPr lang="en-US" sz="800" dirty="0">
                  <a:solidFill>
                    <a:srgbClr val="00FA00"/>
                  </a:solidFill>
                  <a:latin typeface="Andale Mono"/>
                  <a:cs typeface="Andale Mono"/>
                </a:rPr>
                <a:t>):</a:t>
              </a:r>
            </a:p>
            <a:p>
              <a:r>
                <a:rPr lang="en-US" sz="800" dirty="0">
                  <a:solidFill>
                    <a:srgbClr val="00FA00"/>
                  </a:solidFill>
                  <a:latin typeface="Andale Mono"/>
                  <a:cs typeface="Andale Mono"/>
                </a:rPr>
                <a:t> </a:t>
              </a:r>
              <a:r>
                <a:rPr lang="en-US" sz="800" dirty="0" smtClean="0">
                  <a:solidFill>
                    <a:srgbClr val="00FA00"/>
                  </a:solidFill>
                  <a:latin typeface="Andale Mono"/>
                  <a:cs typeface="Andale Mono"/>
                </a:rPr>
                <a:t> m </a:t>
              </a:r>
              <a:r>
                <a:rPr lang="en-US" sz="800" dirty="0">
                  <a:solidFill>
                    <a:srgbClr val="00FA00"/>
                  </a:solidFill>
                  <a:latin typeface="Andale Mono"/>
                  <a:cs typeface="Andale Mono"/>
                </a:rPr>
                <a:t>= re.search(</a:t>
              </a:r>
              <a:r>
                <a:rPr lang="en-US" sz="800" b="1" dirty="0">
                  <a:solidFill>
                    <a:srgbClr val="00FA00"/>
                  </a:solidFill>
                  <a:latin typeface="Andale Mono"/>
                  <a:cs typeface="Andale Mono"/>
                </a:rPr>
                <a:t>r’.*not cause.*’</a:t>
              </a:r>
              <a:r>
                <a:rPr lang="en-US" sz="800" dirty="0">
                  <a:solidFill>
                    <a:srgbClr val="00FA00"/>
                  </a:solidFill>
                  <a:latin typeface="Andale Mono"/>
                  <a:cs typeface="Andale Mono"/>
                </a:rPr>
                <a:t>, x.between)</a:t>
              </a:r>
            </a:p>
            <a:p>
              <a:r>
                <a:rPr lang="en-US" sz="800" dirty="0">
                  <a:solidFill>
                    <a:srgbClr val="00FA00"/>
                  </a:solidFill>
                  <a:latin typeface="Andale Mono"/>
                  <a:cs typeface="Andale Mono"/>
                </a:rPr>
                <a:t> </a:t>
              </a:r>
              <a:r>
                <a:rPr lang="en-US" sz="800" dirty="0" smtClean="0">
                  <a:solidFill>
                    <a:srgbClr val="00FA00"/>
                  </a:solidFill>
                  <a:latin typeface="Andale Mono"/>
                  <a:cs typeface="Andale Mono"/>
                </a:rPr>
                <a:t> </a:t>
              </a:r>
              <a:r>
                <a:rPr lang="en-US" sz="800" b="1" dirty="0" smtClean="0">
                  <a:solidFill>
                    <a:srgbClr val="00FA00"/>
                  </a:solidFill>
                  <a:latin typeface="Andale Mono"/>
                  <a:cs typeface="Andale Mono"/>
                </a:rPr>
                <a:t>return </a:t>
              </a:r>
              <a:r>
                <a:rPr lang="en-US" sz="800" dirty="0">
                  <a:solidFill>
                    <a:srgbClr val="00FA00"/>
                  </a:solidFill>
                  <a:latin typeface="Andale Mono"/>
                  <a:cs typeface="Andale Mono"/>
                </a:rPr>
                <a:t>1 </a:t>
              </a:r>
              <a:r>
                <a:rPr lang="en-US" sz="800" b="1" dirty="0">
                  <a:solidFill>
                    <a:srgbClr val="00FA00"/>
                  </a:solidFill>
                  <a:latin typeface="Andale Mono"/>
                  <a:cs typeface="Andale Mono"/>
                </a:rPr>
                <a:t>if</a:t>
              </a:r>
              <a:r>
                <a:rPr lang="en-US" sz="800" dirty="0">
                  <a:solidFill>
                    <a:srgbClr val="00FA00"/>
                  </a:solidFill>
                  <a:latin typeface="Andale Mono"/>
                  <a:cs typeface="Andale Mono"/>
                </a:rPr>
                <a:t> m </a:t>
              </a:r>
              <a:r>
                <a:rPr lang="en-US" sz="800" b="1" dirty="0">
                  <a:solidFill>
                    <a:srgbClr val="00FA00"/>
                  </a:solidFill>
                  <a:latin typeface="Andale Mono"/>
                  <a:cs typeface="Andale Mono"/>
                </a:rPr>
                <a:t>else </a:t>
              </a:r>
              <a:r>
                <a:rPr lang="en-US" sz="800" dirty="0">
                  <a:solidFill>
                    <a:srgbClr val="00FA00"/>
                  </a:solidFill>
                  <a:latin typeface="Andale Mono"/>
                  <a:cs typeface="Andale Mono"/>
                </a:rPr>
                <a:t>0</a:t>
              </a:r>
            </a:p>
          </p:txBody>
        </p:sp>
      </p:grpSp>
      <p:sp>
        <p:nvSpPr>
          <p:cNvPr id="69" name="Right Arrow 68"/>
          <p:cNvSpPr/>
          <p:nvPr/>
        </p:nvSpPr>
        <p:spPr>
          <a:xfrm>
            <a:off x="5959085" y="3681996"/>
            <a:ext cx="531647" cy="3880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95" name="TextBox 94"/>
          <p:cNvSpPr txBox="1"/>
          <p:nvPr/>
        </p:nvSpPr>
        <p:spPr>
          <a:xfrm>
            <a:off x="6562310" y="1649201"/>
            <a:ext cx="29315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smtClean="0"/>
              <a:t>Noise-Aware Discriminative </a:t>
            </a:r>
            <a:r>
              <a:rPr lang="en-US" sz="2400" b="1" dirty="0" smtClean="0"/>
              <a:t>Model</a:t>
            </a:r>
            <a:endParaRPr lang="en-US" sz="2400" b="1" dirty="0"/>
          </a:p>
        </p:txBody>
      </p:sp>
      <p:sp>
        <p:nvSpPr>
          <p:cNvPr id="60" name="TextBox 59"/>
          <p:cNvSpPr txBox="1"/>
          <p:nvPr/>
        </p:nvSpPr>
        <p:spPr>
          <a:xfrm>
            <a:off x="5128909" y="4275900"/>
            <a:ext cx="23091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 smtClean="0">
                <a:solidFill>
                  <a:srgbClr val="FF0000"/>
                </a:solidFill>
              </a:rPr>
              <a:t>Output: </a:t>
            </a:r>
            <a:r>
              <a:rPr lang="en-US" dirty="0" smtClean="0">
                <a:solidFill>
                  <a:srgbClr val="FF0000"/>
                </a:solidFill>
              </a:rPr>
              <a:t>Probabilistic Training Labels</a:t>
            </a:r>
            <a:endParaRPr lang="en-US" dirty="0">
              <a:solidFill>
                <a:srgbClr val="FF0000"/>
              </a:solidFill>
            </a:endParaRPr>
          </a:p>
        </p:txBody>
      </p:sp>
      <p:grpSp>
        <p:nvGrpSpPr>
          <p:cNvPr id="48" name="Group 47"/>
          <p:cNvGrpSpPr/>
          <p:nvPr/>
        </p:nvGrpSpPr>
        <p:grpSpPr>
          <a:xfrm>
            <a:off x="6686432" y="2822563"/>
            <a:ext cx="2612890" cy="2143274"/>
            <a:chOff x="5617634" y="1620931"/>
            <a:chExt cx="3370751" cy="2764924"/>
          </a:xfrm>
        </p:grpSpPr>
        <p:grpSp>
          <p:nvGrpSpPr>
            <p:cNvPr id="51" name="Group 50"/>
            <p:cNvGrpSpPr/>
            <p:nvPr/>
          </p:nvGrpSpPr>
          <p:grpSpPr>
            <a:xfrm flipH="1">
              <a:off x="8243647" y="2073158"/>
              <a:ext cx="744738" cy="1754831"/>
              <a:chOff x="5177598" y="2434895"/>
              <a:chExt cx="744738" cy="1754831"/>
            </a:xfrm>
          </p:grpSpPr>
          <p:sp>
            <p:nvSpPr>
              <p:cNvPr id="74" name="Oval 73"/>
              <p:cNvSpPr/>
              <p:nvPr/>
            </p:nvSpPr>
            <p:spPr>
              <a:xfrm>
                <a:off x="5177598" y="2434895"/>
                <a:ext cx="744738" cy="744738"/>
              </a:xfrm>
              <a:prstGeom prst="ellipse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/>
                  <a:t>x</a:t>
                </a:r>
                <a:r>
                  <a:rPr lang="en-US" sz="1200" baseline="-25000" dirty="0" smtClean="0"/>
                  <a:t>1,1</a:t>
                </a:r>
                <a:endParaRPr lang="en-US" sz="1200" baseline="-25000" dirty="0"/>
              </a:p>
            </p:txBody>
          </p:sp>
          <p:sp>
            <p:nvSpPr>
              <p:cNvPr id="75" name="Oval 74"/>
              <p:cNvSpPr/>
              <p:nvPr/>
            </p:nvSpPr>
            <p:spPr>
              <a:xfrm>
                <a:off x="5177598" y="3444988"/>
                <a:ext cx="744738" cy="744738"/>
              </a:xfrm>
              <a:prstGeom prst="ellipse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/>
                  <a:t>x</a:t>
                </a:r>
                <a:r>
                  <a:rPr lang="en-US" sz="1200" baseline="-25000" dirty="0" smtClean="0"/>
                  <a:t>1,2</a:t>
                </a:r>
                <a:endParaRPr lang="en-US" sz="1200" baseline="-25000" dirty="0"/>
              </a:p>
            </p:txBody>
          </p:sp>
        </p:grpSp>
        <p:cxnSp>
          <p:nvCxnSpPr>
            <p:cNvPr id="52" name="Straight Arrow Connector 51"/>
            <p:cNvCxnSpPr/>
            <p:nvPr/>
          </p:nvCxnSpPr>
          <p:spPr>
            <a:xfrm flipH="1" flipV="1">
              <a:off x="7675378" y="1993300"/>
              <a:ext cx="568269" cy="452227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/>
            <p:cNvCxnSpPr/>
            <p:nvPr/>
          </p:nvCxnSpPr>
          <p:spPr>
            <a:xfrm flipH="1">
              <a:off x="7675378" y="3455620"/>
              <a:ext cx="568269" cy="557866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4" name="Group 53"/>
            <p:cNvGrpSpPr/>
            <p:nvPr/>
          </p:nvGrpSpPr>
          <p:grpSpPr>
            <a:xfrm flipH="1">
              <a:off x="6930640" y="1620931"/>
              <a:ext cx="744738" cy="2764924"/>
              <a:chOff x="6464584" y="1982668"/>
              <a:chExt cx="744738" cy="2764924"/>
            </a:xfrm>
          </p:grpSpPr>
          <p:sp>
            <p:nvSpPr>
              <p:cNvPr id="71" name="Oval 70"/>
              <p:cNvSpPr/>
              <p:nvPr/>
            </p:nvSpPr>
            <p:spPr>
              <a:xfrm>
                <a:off x="6464584" y="4002854"/>
                <a:ext cx="744738" cy="744738"/>
              </a:xfrm>
              <a:prstGeom prst="ellipse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/>
                  <a:t>h</a:t>
                </a:r>
                <a:r>
                  <a:rPr lang="en-US" sz="1200" baseline="-25000" dirty="0" smtClean="0"/>
                  <a:t>1,3</a:t>
                </a:r>
                <a:endParaRPr lang="en-US" sz="1200" baseline="-25000" dirty="0"/>
              </a:p>
            </p:txBody>
          </p:sp>
          <p:sp>
            <p:nvSpPr>
              <p:cNvPr id="72" name="Oval 71"/>
              <p:cNvSpPr/>
              <p:nvPr/>
            </p:nvSpPr>
            <p:spPr>
              <a:xfrm>
                <a:off x="6464584" y="1982668"/>
                <a:ext cx="744738" cy="744738"/>
              </a:xfrm>
              <a:prstGeom prst="ellipse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/>
                  <a:t>h</a:t>
                </a:r>
                <a:r>
                  <a:rPr lang="en-US" sz="1200" baseline="-25000" dirty="0" smtClean="0"/>
                  <a:t>1,1</a:t>
                </a:r>
                <a:endParaRPr lang="en-US" sz="1200" baseline="-25000" dirty="0"/>
              </a:p>
            </p:txBody>
          </p:sp>
          <p:sp>
            <p:nvSpPr>
              <p:cNvPr id="73" name="Oval 72"/>
              <p:cNvSpPr/>
              <p:nvPr/>
            </p:nvSpPr>
            <p:spPr>
              <a:xfrm>
                <a:off x="6464584" y="2992761"/>
                <a:ext cx="744738" cy="744738"/>
              </a:xfrm>
              <a:prstGeom prst="ellipse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/>
                  <a:t>h</a:t>
                </a:r>
                <a:r>
                  <a:rPr lang="en-US" sz="1200" baseline="-25000" dirty="0" smtClean="0"/>
                  <a:t>1,2</a:t>
                </a:r>
                <a:endParaRPr lang="en-US" sz="1200" baseline="-25000" dirty="0"/>
              </a:p>
            </p:txBody>
          </p:sp>
        </p:grpSp>
        <p:cxnSp>
          <p:nvCxnSpPr>
            <p:cNvPr id="55" name="Straight Arrow Connector 54"/>
            <p:cNvCxnSpPr/>
            <p:nvPr/>
          </p:nvCxnSpPr>
          <p:spPr>
            <a:xfrm flipH="1">
              <a:off x="7675378" y="2445527"/>
              <a:ext cx="568269" cy="557866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/>
            <p:cNvCxnSpPr/>
            <p:nvPr/>
          </p:nvCxnSpPr>
          <p:spPr>
            <a:xfrm flipH="1">
              <a:off x="7675378" y="2445527"/>
              <a:ext cx="568269" cy="1567959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/>
            <p:cNvCxnSpPr/>
            <p:nvPr/>
          </p:nvCxnSpPr>
          <p:spPr>
            <a:xfrm flipH="1" flipV="1">
              <a:off x="7675378" y="3003393"/>
              <a:ext cx="568269" cy="452227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/>
            <p:cNvCxnSpPr/>
            <p:nvPr/>
          </p:nvCxnSpPr>
          <p:spPr>
            <a:xfrm flipH="1" flipV="1">
              <a:off x="7675378" y="1993300"/>
              <a:ext cx="568269" cy="146232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Oval 64"/>
            <p:cNvSpPr/>
            <p:nvPr/>
          </p:nvSpPr>
          <p:spPr>
            <a:xfrm flipH="1">
              <a:off x="5617634" y="2631024"/>
              <a:ext cx="744738" cy="744738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y</a:t>
              </a:r>
              <a:r>
                <a:rPr lang="en-US" sz="1200" baseline="-25000" dirty="0" smtClean="0"/>
                <a:t>1</a:t>
              </a:r>
              <a:endParaRPr lang="en-US" sz="1200" baseline="-25000" dirty="0"/>
            </a:p>
          </p:txBody>
        </p:sp>
        <p:cxnSp>
          <p:nvCxnSpPr>
            <p:cNvPr id="66" name="Straight Arrow Connector 65"/>
            <p:cNvCxnSpPr/>
            <p:nvPr/>
          </p:nvCxnSpPr>
          <p:spPr>
            <a:xfrm flipH="1" flipV="1">
              <a:off x="6362372" y="3003393"/>
              <a:ext cx="568268" cy="1010093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/>
            <p:cNvCxnSpPr/>
            <p:nvPr/>
          </p:nvCxnSpPr>
          <p:spPr>
            <a:xfrm flipH="1">
              <a:off x="6362372" y="3003393"/>
              <a:ext cx="568268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/>
            <p:cNvCxnSpPr/>
            <p:nvPr/>
          </p:nvCxnSpPr>
          <p:spPr>
            <a:xfrm flipH="1">
              <a:off x="6362372" y="1993300"/>
              <a:ext cx="568268" cy="1010093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/>
          <p:cNvGrpSpPr/>
          <p:nvPr/>
        </p:nvGrpSpPr>
        <p:grpSpPr>
          <a:xfrm>
            <a:off x="3766891" y="1643521"/>
            <a:ext cx="2260742" cy="3401343"/>
            <a:chOff x="8412955" y="510719"/>
            <a:chExt cx="1922783" cy="2892876"/>
          </a:xfrm>
        </p:grpSpPr>
        <p:grpSp>
          <p:nvGrpSpPr>
            <p:cNvPr id="61" name="Group 60"/>
            <p:cNvGrpSpPr/>
            <p:nvPr/>
          </p:nvGrpSpPr>
          <p:grpSpPr>
            <a:xfrm rot="2386027">
              <a:off x="9079026" y="1927551"/>
              <a:ext cx="726661" cy="176963"/>
              <a:chOff x="7594270" y="4689207"/>
              <a:chExt cx="726661" cy="176963"/>
            </a:xfrm>
          </p:grpSpPr>
          <p:sp>
            <p:nvSpPr>
              <p:cNvPr id="114" name="Rectangle 113"/>
              <p:cNvSpPr/>
              <p:nvPr/>
            </p:nvSpPr>
            <p:spPr>
              <a:xfrm>
                <a:off x="7869119" y="4689207"/>
                <a:ext cx="176963" cy="176963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cxnSp>
            <p:nvCxnSpPr>
              <p:cNvPr id="115" name="Straight Connector 114"/>
              <p:cNvCxnSpPr/>
              <p:nvPr/>
            </p:nvCxnSpPr>
            <p:spPr>
              <a:xfrm>
                <a:off x="7594270" y="4777688"/>
                <a:ext cx="274849" cy="1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/>
              <p:cNvCxnSpPr/>
              <p:nvPr/>
            </p:nvCxnSpPr>
            <p:spPr>
              <a:xfrm>
                <a:off x="8046082" y="4777688"/>
                <a:ext cx="274849" cy="1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0" name="Group 69"/>
            <p:cNvGrpSpPr/>
            <p:nvPr/>
          </p:nvGrpSpPr>
          <p:grpSpPr>
            <a:xfrm rot="19213973" flipV="1">
              <a:off x="9079026" y="2706986"/>
              <a:ext cx="726661" cy="176963"/>
              <a:chOff x="7594270" y="4689207"/>
              <a:chExt cx="726661" cy="176963"/>
            </a:xfrm>
          </p:grpSpPr>
          <p:sp>
            <p:nvSpPr>
              <p:cNvPr id="104" name="Rectangle 103"/>
              <p:cNvSpPr/>
              <p:nvPr/>
            </p:nvSpPr>
            <p:spPr>
              <a:xfrm>
                <a:off x="7869119" y="4689207"/>
                <a:ext cx="176963" cy="176963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cxnSp>
            <p:nvCxnSpPr>
              <p:cNvPr id="106" name="Straight Connector 105"/>
              <p:cNvCxnSpPr/>
              <p:nvPr/>
            </p:nvCxnSpPr>
            <p:spPr>
              <a:xfrm>
                <a:off x="7594270" y="4777688"/>
                <a:ext cx="274849" cy="1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/>
              <p:cNvCxnSpPr/>
              <p:nvPr/>
            </p:nvCxnSpPr>
            <p:spPr>
              <a:xfrm>
                <a:off x="8046082" y="4777688"/>
                <a:ext cx="274849" cy="1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6" name="Group 75"/>
            <p:cNvGrpSpPr/>
            <p:nvPr/>
          </p:nvGrpSpPr>
          <p:grpSpPr>
            <a:xfrm rot="10800000" flipV="1">
              <a:off x="9079026" y="2320858"/>
              <a:ext cx="726661" cy="176963"/>
              <a:chOff x="7594270" y="4689207"/>
              <a:chExt cx="726661" cy="176963"/>
            </a:xfrm>
          </p:grpSpPr>
          <p:sp>
            <p:nvSpPr>
              <p:cNvPr id="97" name="Rectangle 96"/>
              <p:cNvSpPr/>
              <p:nvPr/>
            </p:nvSpPr>
            <p:spPr>
              <a:xfrm>
                <a:off x="7869119" y="4689207"/>
                <a:ext cx="176963" cy="176963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cxnSp>
            <p:nvCxnSpPr>
              <p:cNvPr id="101" name="Straight Connector 100"/>
              <p:cNvCxnSpPr/>
              <p:nvPr/>
            </p:nvCxnSpPr>
            <p:spPr>
              <a:xfrm>
                <a:off x="7594270" y="4777688"/>
                <a:ext cx="274849" cy="1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/>
              <p:nvPr/>
            </p:nvCxnSpPr>
            <p:spPr>
              <a:xfrm>
                <a:off x="8046082" y="4777688"/>
                <a:ext cx="274849" cy="1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7" name="Group 76"/>
            <p:cNvGrpSpPr/>
            <p:nvPr/>
          </p:nvGrpSpPr>
          <p:grpSpPr>
            <a:xfrm rot="16200000" flipV="1">
              <a:off x="8645272" y="1976805"/>
              <a:ext cx="686714" cy="116372"/>
              <a:chOff x="7580757" y="4689209"/>
              <a:chExt cx="686714" cy="116372"/>
            </a:xfrm>
          </p:grpSpPr>
          <p:sp>
            <p:nvSpPr>
              <p:cNvPr id="92" name="Rectangle 91"/>
              <p:cNvSpPr/>
              <p:nvPr/>
            </p:nvSpPr>
            <p:spPr>
              <a:xfrm>
                <a:off x="7869121" y="4689209"/>
                <a:ext cx="116372" cy="116372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cxnSp>
            <p:nvCxnSpPr>
              <p:cNvPr id="93" name="Straight Connector 92"/>
              <p:cNvCxnSpPr/>
              <p:nvPr/>
            </p:nvCxnSpPr>
            <p:spPr>
              <a:xfrm rot="16200000">
                <a:off x="7724417" y="4603735"/>
                <a:ext cx="1044" cy="288364"/>
              </a:xfrm>
              <a:prstGeom prst="line">
                <a:avLst/>
              </a:prstGeom>
              <a:ln w="12700"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/>
              <p:nvPr/>
            </p:nvCxnSpPr>
            <p:spPr>
              <a:xfrm>
                <a:off x="7992622" y="4751713"/>
                <a:ext cx="274849" cy="1"/>
              </a:xfrm>
              <a:prstGeom prst="line">
                <a:avLst/>
              </a:prstGeom>
              <a:ln w="12700"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8" name="Group 77"/>
            <p:cNvGrpSpPr/>
            <p:nvPr/>
          </p:nvGrpSpPr>
          <p:grpSpPr>
            <a:xfrm>
              <a:off x="8749871" y="2927426"/>
              <a:ext cx="476169" cy="476169"/>
              <a:chOff x="5506720" y="4245991"/>
              <a:chExt cx="839595" cy="839595"/>
            </a:xfrm>
            <a:solidFill>
              <a:schemeClr val="bg1"/>
            </a:solidFill>
          </p:grpSpPr>
          <p:sp>
            <p:nvSpPr>
              <p:cNvPr id="89" name="Oval 88"/>
              <p:cNvSpPr/>
              <p:nvPr/>
            </p:nvSpPr>
            <p:spPr>
              <a:xfrm>
                <a:off x="5506720" y="4245991"/>
                <a:ext cx="839595" cy="839595"/>
              </a:xfrm>
              <a:prstGeom prst="ellipse">
                <a:avLst/>
              </a:prstGeom>
              <a:grpFill/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0" name="TextBox 89"/>
                  <p:cNvSpPr txBox="1"/>
                  <p:nvPr/>
                </p:nvSpPr>
                <p:spPr>
                  <a:xfrm>
                    <a:off x="5731609" y="4411997"/>
                    <a:ext cx="481077" cy="479910"/>
                  </a:xfrm>
                  <a:prstGeom prst="rect">
                    <a:avLst/>
                  </a:prstGeom>
                  <a:grp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170" name="TextBox 16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31608" y="4411997"/>
                    <a:ext cx="494517" cy="488413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 l="-21739" r="-6522" b="-1555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79" name="Group 78"/>
            <p:cNvGrpSpPr/>
            <p:nvPr/>
          </p:nvGrpSpPr>
          <p:grpSpPr>
            <a:xfrm>
              <a:off x="8749871" y="2167141"/>
              <a:ext cx="476169" cy="476169"/>
              <a:chOff x="5506720" y="4245991"/>
              <a:chExt cx="839595" cy="839595"/>
            </a:xfrm>
            <a:solidFill>
              <a:schemeClr val="bg1"/>
            </a:solidFill>
          </p:grpSpPr>
          <p:sp>
            <p:nvSpPr>
              <p:cNvPr id="87" name="Oval 86"/>
              <p:cNvSpPr/>
              <p:nvPr/>
            </p:nvSpPr>
            <p:spPr>
              <a:xfrm>
                <a:off x="5506720" y="4245991"/>
                <a:ext cx="839595" cy="839595"/>
              </a:xfrm>
              <a:prstGeom prst="ellipse">
                <a:avLst/>
              </a:prstGeom>
              <a:grpFill/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8" name="TextBox 87"/>
                  <p:cNvSpPr txBox="1"/>
                  <p:nvPr/>
                </p:nvSpPr>
                <p:spPr>
                  <a:xfrm>
                    <a:off x="5731609" y="4411997"/>
                    <a:ext cx="481077" cy="479910"/>
                  </a:xfrm>
                  <a:prstGeom prst="rect">
                    <a:avLst/>
                  </a:prstGeom>
                  <a:grp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177" name="TextBox 17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31608" y="4411997"/>
                    <a:ext cx="494517" cy="488413"/>
                  </a:xfrm>
                  <a:prstGeom prst="rect">
                    <a:avLst/>
                  </a:prstGeom>
                  <a:blipFill rotWithShape="0">
                    <a:blip r:embed="rId7"/>
                    <a:stretch>
                      <a:fillRect l="-21739" r="-6522" b="-1521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80" name="Group 79"/>
            <p:cNvGrpSpPr/>
            <p:nvPr/>
          </p:nvGrpSpPr>
          <p:grpSpPr>
            <a:xfrm>
              <a:off x="8749871" y="1412816"/>
              <a:ext cx="476169" cy="476169"/>
              <a:chOff x="5506720" y="4245991"/>
              <a:chExt cx="839595" cy="839595"/>
            </a:xfrm>
            <a:solidFill>
              <a:schemeClr val="bg1"/>
            </a:solidFill>
          </p:grpSpPr>
          <p:sp>
            <p:nvSpPr>
              <p:cNvPr id="85" name="Oval 84"/>
              <p:cNvSpPr/>
              <p:nvPr/>
            </p:nvSpPr>
            <p:spPr>
              <a:xfrm>
                <a:off x="5506720" y="4245991"/>
                <a:ext cx="839595" cy="839595"/>
              </a:xfrm>
              <a:prstGeom prst="ellipse">
                <a:avLst/>
              </a:prstGeom>
              <a:grpFill/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6" name="TextBox 85"/>
                  <p:cNvSpPr txBox="1"/>
                  <p:nvPr/>
                </p:nvSpPr>
                <p:spPr>
                  <a:xfrm>
                    <a:off x="5731609" y="4411997"/>
                    <a:ext cx="471828" cy="479910"/>
                  </a:xfrm>
                  <a:prstGeom prst="rect">
                    <a:avLst/>
                  </a:prstGeom>
                  <a:grp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180" name="TextBox 17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31608" y="4411997"/>
                    <a:ext cx="485133" cy="488413"/>
                  </a:xfrm>
                  <a:prstGeom prst="rect">
                    <a:avLst/>
                  </a:prstGeom>
                  <a:blipFill rotWithShape="0">
                    <a:blip r:embed="rId8"/>
                    <a:stretch>
                      <a:fillRect l="-22222" r="-6667" b="-1521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81" name="Group 80"/>
            <p:cNvGrpSpPr/>
            <p:nvPr/>
          </p:nvGrpSpPr>
          <p:grpSpPr>
            <a:xfrm>
              <a:off x="9660291" y="2168485"/>
              <a:ext cx="476169" cy="476169"/>
              <a:chOff x="9660291" y="2168485"/>
              <a:chExt cx="476169" cy="476169"/>
            </a:xfrm>
          </p:grpSpPr>
          <p:sp>
            <p:nvSpPr>
              <p:cNvPr id="83" name="Oval 82"/>
              <p:cNvSpPr/>
              <p:nvPr/>
            </p:nvSpPr>
            <p:spPr>
              <a:xfrm>
                <a:off x="9660291" y="2168485"/>
                <a:ext cx="476169" cy="476169"/>
              </a:xfrm>
              <a:prstGeom prst="ellipse">
                <a:avLst/>
              </a:prstGeom>
              <a:solidFill>
                <a:schemeClr val="bg2"/>
              </a:solidFill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4" name="TextBox 83"/>
                  <p:cNvSpPr txBox="1"/>
                  <p:nvPr/>
                </p:nvSpPr>
                <p:spPr>
                  <a:xfrm>
                    <a:off x="9813668" y="2280771"/>
                    <a:ext cx="193359" cy="2721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latin typeface="Cambria Math" charset="0"/>
                            </a:rPr>
                            <m:t>𝑌</m:t>
                          </m:r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181" name="TextBox 18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813668" y="2280771"/>
                    <a:ext cx="198003" cy="276999"/>
                  </a:xfrm>
                  <a:prstGeom prst="rect">
                    <a:avLst/>
                  </a:prstGeom>
                  <a:blipFill rotWithShape="0">
                    <a:blip r:embed="rId9"/>
                    <a:stretch>
                      <a:fillRect l="-27273" r="-21212" b="-434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82" name="TextBox 81"/>
            <p:cNvSpPr txBox="1"/>
            <p:nvPr/>
          </p:nvSpPr>
          <p:spPr>
            <a:xfrm>
              <a:off x="8412955" y="510719"/>
              <a:ext cx="1922783" cy="340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smtClean="0"/>
                <a:t>Generative Model</a:t>
              </a:r>
              <a:endParaRPr lang="en-US" sz="2400" b="1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3707253" y="2816098"/>
            <a:ext cx="347411" cy="2064035"/>
            <a:chOff x="4583136" y="2625057"/>
            <a:chExt cx="578838" cy="2302329"/>
          </a:xfrm>
        </p:grpSpPr>
        <p:sp>
          <p:nvSpPr>
            <p:cNvPr id="151" name="Right Arrow 150"/>
            <p:cNvSpPr/>
            <p:nvPr/>
          </p:nvSpPr>
          <p:spPr>
            <a:xfrm>
              <a:off x="4583136" y="2625057"/>
              <a:ext cx="578838" cy="321543"/>
            </a:xfrm>
            <a:prstGeom prst="rightArrow">
              <a:avLst/>
            </a:prstGeom>
            <a:solidFill>
              <a:schemeClr val="bg2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Right Arrow 151"/>
            <p:cNvSpPr/>
            <p:nvPr/>
          </p:nvSpPr>
          <p:spPr>
            <a:xfrm>
              <a:off x="4583136" y="3587614"/>
              <a:ext cx="578838" cy="321543"/>
            </a:xfrm>
            <a:prstGeom prst="rightArrow">
              <a:avLst/>
            </a:prstGeom>
            <a:solidFill>
              <a:schemeClr val="bg2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Right Arrow 152"/>
            <p:cNvSpPr/>
            <p:nvPr/>
          </p:nvSpPr>
          <p:spPr>
            <a:xfrm>
              <a:off x="4583136" y="4605843"/>
              <a:ext cx="578838" cy="321543"/>
            </a:xfrm>
            <a:prstGeom prst="rightArrow">
              <a:avLst/>
            </a:prstGeom>
            <a:solidFill>
              <a:schemeClr val="bg2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4" name="Group 153"/>
          <p:cNvGrpSpPr/>
          <p:nvPr/>
        </p:nvGrpSpPr>
        <p:grpSpPr>
          <a:xfrm>
            <a:off x="369416" y="5180553"/>
            <a:ext cx="3166813" cy="1309765"/>
            <a:chOff x="2380421" y="22911038"/>
            <a:chExt cx="6913994" cy="2718322"/>
          </a:xfrm>
        </p:grpSpPr>
        <p:sp>
          <p:nvSpPr>
            <p:cNvPr id="155" name="Rounded Rectangle 154"/>
            <p:cNvSpPr/>
            <p:nvPr/>
          </p:nvSpPr>
          <p:spPr>
            <a:xfrm>
              <a:off x="2787936" y="23207008"/>
              <a:ext cx="6506479" cy="2422352"/>
            </a:xfrm>
            <a:prstGeom prst="roundRect">
              <a:avLst>
                <a:gd name="adj" fmla="val 0"/>
              </a:avLst>
            </a:prstGeom>
            <a:ln>
              <a:noFill/>
            </a:ln>
            <a:effectLst>
              <a:outerShdw blurRad="508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897" tIns="60949" rIns="121897" bIns="60949"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Helvetica Light" charset="0"/>
                  <a:ea typeface="Helvetica Light" charset="0"/>
                  <a:cs typeface="Helvetica Light" charset="0"/>
                </a:rPr>
                <a:t>Users write </a:t>
              </a:r>
              <a:r>
                <a:rPr lang="en-US" sz="2000" i="1" dirty="0" smtClean="0">
                  <a:solidFill>
                    <a:schemeClr val="bg1"/>
                  </a:solidFill>
                  <a:latin typeface="Helvetica Light" charset="0"/>
                  <a:ea typeface="Helvetica Light" charset="0"/>
                  <a:cs typeface="Helvetica Light" charset="0"/>
                </a:rPr>
                <a:t>labeling </a:t>
              </a:r>
              <a:r>
                <a:rPr lang="en-US" sz="2000" i="1" smtClean="0">
                  <a:solidFill>
                    <a:schemeClr val="bg1"/>
                  </a:solidFill>
                  <a:latin typeface="Helvetica Light" charset="0"/>
                  <a:ea typeface="Helvetica Light" charset="0"/>
                  <a:cs typeface="Helvetica Light" charset="0"/>
                </a:rPr>
                <a:t>functions</a:t>
              </a:r>
              <a:r>
                <a:rPr lang="en-US" sz="2000" smtClean="0">
                  <a:solidFill>
                    <a:schemeClr val="bg1"/>
                  </a:solidFill>
                  <a:latin typeface="Helvetica Light" charset="0"/>
                  <a:ea typeface="Helvetica Light" charset="0"/>
                  <a:cs typeface="Helvetica Light" charset="0"/>
                </a:rPr>
                <a:t> to</a:t>
              </a:r>
              <a:r>
                <a:rPr lang="en-US" sz="2000">
                  <a:solidFill>
                    <a:schemeClr val="bg1"/>
                  </a:solidFill>
                  <a:latin typeface="Helvetica Light" charset="0"/>
                  <a:ea typeface="Helvetica Light" charset="0"/>
                  <a:cs typeface="Helvetica Light" charset="0"/>
                </a:rPr>
                <a:t> </a:t>
              </a:r>
              <a:r>
                <a:rPr lang="en-US" sz="2000" smtClean="0">
                  <a:solidFill>
                    <a:schemeClr val="bg1"/>
                  </a:solidFill>
                  <a:latin typeface="Helvetica Light" charset="0"/>
                  <a:ea typeface="Helvetica Light" charset="0"/>
                  <a:cs typeface="Helvetica Light" charset="0"/>
                </a:rPr>
                <a:t>generate </a:t>
              </a:r>
              <a:r>
                <a:rPr lang="en-US" sz="2000" dirty="0" smtClean="0">
                  <a:solidFill>
                    <a:schemeClr val="bg1"/>
                  </a:solidFill>
                  <a:latin typeface="Helvetica Light" charset="0"/>
                  <a:ea typeface="Helvetica Light" charset="0"/>
                  <a:cs typeface="Helvetica Light" charset="0"/>
                </a:rPr>
                <a:t>noisy labels</a:t>
              </a:r>
              <a:endParaRPr lang="en-US" sz="2000" dirty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endParaRPr>
            </a:p>
          </p:txBody>
        </p:sp>
        <p:sp>
          <p:nvSpPr>
            <p:cNvPr id="156" name="Oval 155"/>
            <p:cNvSpPr/>
            <p:nvPr/>
          </p:nvSpPr>
          <p:spPr>
            <a:xfrm>
              <a:off x="2380421" y="22911038"/>
              <a:ext cx="828473" cy="828473"/>
            </a:xfrm>
            <a:prstGeom prst="ellipse">
              <a:avLst/>
            </a:prstGeom>
            <a:solidFill>
              <a:schemeClr val="bg1"/>
            </a:solidFill>
            <a:ln w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smtClean="0">
                  <a:solidFill>
                    <a:srgbClr val="002060"/>
                  </a:solidFill>
                </a:rPr>
                <a:t>1</a:t>
              </a:r>
              <a:endParaRPr lang="en-US" sz="2000">
                <a:solidFill>
                  <a:srgbClr val="002060"/>
                </a:solidFill>
              </a:endParaRPr>
            </a:p>
          </p:txBody>
        </p:sp>
      </p:grpSp>
      <p:grpSp>
        <p:nvGrpSpPr>
          <p:cNvPr id="163" name="Group 162"/>
          <p:cNvGrpSpPr/>
          <p:nvPr/>
        </p:nvGrpSpPr>
        <p:grpSpPr>
          <a:xfrm>
            <a:off x="3951020" y="5180553"/>
            <a:ext cx="3124754" cy="1309765"/>
            <a:chOff x="2353803" y="22911038"/>
            <a:chExt cx="6822168" cy="2718322"/>
          </a:xfrm>
        </p:grpSpPr>
        <p:sp>
          <p:nvSpPr>
            <p:cNvPr id="164" name="Rounded Rectangle 163"/>
            <p:cNvSpPr/>
            <p:nvPr/>
          </p:nvSpPr>
          <p:spPr>
            <a:xfrm>
              <a:off x="2787937" y="23207008"/>
              <a:ext cx="6388034" cy="2422352"/>
            </a:xfrm>
            <a:prstGeom prst="roundRect">
              <a:avLst>
                <a:gd name="adj" fmla="val 0"/>
              </a:avLst>
            </a:prstGeom>
            <a:ln>
              <a:noFill/>
            </a:ln>
            <a:effectLst>
              <a:outerShdw blurRad="508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897" tIns="60949" rIns="121897" bIns="60949" rtlCol="0" anchor="ctr"/>
            <a:lstStyle/>
            <a:p>
              <a:pPr algn="ctr"/>
              <a:r>
                <a:rPr lang="en-US" sz="2000" dirty="0" smtClean="0">
                  <a:solidFill>
                    <a:schemeClr val="bg1"/>
                  </a:solidFill>
                  <a:latin typeface="Helvetica Light" charset="0"/>
                  <a:ea typeface="Helvetica Light" charset="0"/>
                  <a:cs typeface="Helvetica Light" charset="0"/>
                </a:rPr>
                <a:t>We model the labeling functions’ behavior </a:t>
              </a:r>
              <a:r>
                <a:rPr lang="en-US" sz="2000" smtClean="0">
                  <a:solidFill>
                    <a:schemeClr val="bg1"/>
                  </a:solidFill>
                  <a:latin typeface="Helvetica Light" charset="0"/>
                  <a:ea typeface="Helvetica Light" charset="0"/>
                  <a:cs typeface="Helvetica Light" charset="0"/>
                </a:rPr>
                <a:t>to de-noise them</a:t>
              </a:r>
            </a:p>
          </p:txBody>
        </p:sp>
        <p:sp>
          <p:nvSpPr>
            <p:cNvPr id="165" name="Oval 164"/>
            <p:cNvSpPr/>
            <p:nvPr/>
          </p:nvSpPr>
          <p:spPr>
            <a:xfrm>
              <a:off x="2353803" y="22911038"/>
              <a:ext cx="828473" cy="828473"/>
            </a:xfrm>
            <a:prstGeom prst="ellipse">
              <a:avLst/>
            </a:prstGeom>
            <a:solidFill>
              <a:schemeClr val="bg1"/>
            </a:solidFill>
            <a:ln w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2</a:t>
              </a:r>
            </a:p>
          </p:txBody>
        </p:sp>
      </p:grpSp>
      <p:grpSp>
        <p:nvGrpSpPr>
          <p:cNvPr id="167" name="Group 166"/>
          <p:cNvGrpSpPr/>
          <p:nvPr/>
        </p:nvGrpSpPr>
        <p:grpSpPr>
          <a:xfrm>
            <a:off x="7346418" y="5180553"/>
            <a:ext cx="2745289" cy="1309765"/>
            <a:chOff x="2380421" y="22911038"/>
            <a:chExt cx="5993695" cy="2718322"/>
          </a:xfrm>
        </p:grpSpPr>
        <p:sp>
          <p:nvSpPr>
            <p:cNvPr id="168" name="Rounded Rectangle 167"/>
            <p:cNvSpPr/>
            <p:nvPr/>
          </p:nvSpPr>
          <p:spPr>
            <a:xfrm>
              <a:off x="2787936" y="23207008"/>
              <a:ext cx="5586180" cy="2422352"/>
            </a:xfrm>
            <a:prstGeom prst="roundRect">
              <a:avLst>
                <a:gd name="adj" fmla="val 0"/>
              </a:avLst>
            </a:prstGeom>
            <a:ln>
              <a:noFill/>
            </a:ln>
            <a:effectLst>
              <a:outerShdw blurRad="508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897" tIns="60949" rIns="121897" bIns="60949" rtlCol="0" anchor="ctr"/>
            <a:lstStyle/>
            <a:p>
              <a:pPr algn="ctr"/>
              <a:r>
                <a:rPr lang="en-US" sz="2000" dirty="0" smtClean="0">
                  <a:solidFill>
                    <a:schemeClr val="bg1"/>
                  </a:solidFill>
                  <a:latin typeface="Helvetica Light" charset="0"/>
                  <a:ea typeface="Helvetica Light" charset="0"/>
                  <a:cs typeface="Helvetica Light" charset="0"/>
                </a:rPr>
                <a:t>We use the resulting prob. labels to train a model</a:t>
              </a:r>
            </a:p>
          </p:txBody>
        </p:sp>
        <p:sp>
          <p:nvSpPr>
            <p:cNvPr id="169" name="Oval 168"/>
            <p:cNvSpPr/>
            <p:nvPr/>
          </p:nvSpPr>
          <p:spPr>
            <a:xfrm>
              <a:off x="2380421" y="22911038"/>
              <a:ext cx="828473" cy="828473"/>
            </a:xfrm>
            <a:prstGeom prst="ellipse">
              <a:avLst/>
            </a:prstGeom>
            <a:solidFill>
              <a:schemeClr val="bg1"/>
            </a:solidFill>
            <a:ln w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smtClean="0">
                  <a:solidFill>
                    <a:srgbClr val="002060"/>
                  </a:solidFill>
                </a:rPr>
                <a:t>3</a:t>
              </a:r>
              <a:endParaRPr lang="en-US" sz="2000" dirty="0">
                <a:solidFill>
                  <a:srgbClr val="002060"/>
                </a:solidFill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9493902" y="1638778"/>
            <a:ext cx="2432391" cy="3468119"/>
            <a:chOff x="9493902" y="1638778"/>
            <a:chExt cx="2432391" cy="3468119"/>
          </a:xfrm>
        </p:grpSpPr>
        <p:pic>
          <p:nvPicPr>
            <p:cNvPr id="94" name="Picture 93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0660304" y="4317473"/>
              <a:ext cx="674781" cy="674781"/>
            </a:xfrm>
            <a:prstGeom prst="rect">
              <a:avLst/>
            </a:prstGeom>
          </p:spPr>
        </p:pic>
        <p:grpSp>
          <p:nvGrpSpPr>
            <p:cNvPr id="5" name="Group 4"/>
            <p:cNvGrpSpPr/>
            <p:nvPr/>
          </p:nvGrpSpPr>
          <p:grpSpPr>
            <a:xfrm>
              <a:off x="10376420" y="2637377"/>
              <a:ext cx="1190462" cy="1089411"/>
              <a:chOff x="10093331" y="2163743"/>
              <a:chExt cx="1789018" cy="1637159"/>
            </a:xfrm>
          </p:grpSpPr>
          <p:grpSp>
            <p:nvGrpSpPr>
              <p:cNvPr id="99" name="Group 78"/>
              <p:cNvGrpSpPr/>
              <p:nvPr/>
            </p:nvGrpSpPr>
            <p:grpSpPr>
              <a:xfrm>
                <a:off x="10093331" y="3026143"/>
                <a:ext cx="871203" cy="642472"/>
                <a:chOff x="0" y="0"/>
                <a:chExt cx="1291686" cy="986577"/>
              </a:xfrm>
            </p:grpSpPr>
            <p:pic>
              <p:nvPicPr>
                <p:cNvPr id="122" name="pasted-image.tif"/>
                <p:cNvPicPr>
                  <a:picLocks noChangeAspect="1"/>
                </p:cNvPicPr>
                <p:nvPr/>
              </p:nvPicPr>
              <p:blipFill>
                <a:blip r:embed="rId11">
                  <a:extLst/>
                </a:blip>
                <a:stretch>
                  <a:fillRect/>
                </a:stretch>
              </p:blipFill>
              <p:spPr>
                <a:xfrm>
                  <a:off x="0" y="104261"/>
                  <a:ext cx="703769" cy="469180"/>
                </a:xfrm>
                <a:prstGeom prst="rect">
                  <a:avLst/>
                </a:prstGeom>
                <a:ln w="635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</p:pic>
            <p:pic>
              <p:nvPicPr>
                <p:cNvPr id="123" name="pasted-image.tif"/>
                <p:cNvPicPr>
                  <a:picLocks noChangeAspect="1"/>
                </p:cNvPicPr>
                <p:nvPr/>
              </p:nvPicPr>
              <p:blipFill>
                <a:blip r:embed="rId12">
                  <a:extLst/>
                </a:blip>
                <a:stretch>
                  <a:fillRect/>
                </a:stretch>
              </p:blipFill>
              <p:spPr>
                <a:xfrm>
                  <a:off x="121817" y="517398"/>
                  <a:ext cx="625573" cy="469180"/>
                </a:xfrm>
                <a:prstGeom prst="rect">
                  <a:avLst/>
                </a:prstGeom>
                <a:ln w="635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</p:pic>
            <p:pic>
              <p:nvPicPr>
                <p:cNvPr id="124" name="pasted-image.tif"/>
                <p:cNvPicPr>
                  <a:picLocks noChangeAspect="1"/>
                </p:cNvPicPr>
                <p:nvPr/>
              </p:nvPicPr>
              <p:blipFill>
                <a:blip r:embed="rId13">
                  <a:extLst/>
                </a:blip>
                <a:stretch>
                  <a:fillRect/>
                </a:stretch>
              </p:blipFill>
              <p:spPr>
                <a:xfrm>
                  <a:off x="264972" y="0"/>
                  <a:ext cx="914959" cy="659685"/>
                </a:xfrm>
                <a:prstGeom prst="rect">
                  <a:avLst/>
                </a:prstGeom>
                <a:ln w="635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</p:pic>
            <p:pic>
              <p:nvPicPr>
                <p:cNvPr id="125" name="pasted-image.tif"/>
                <p:cNvPicPr>
                  <a:picLocks noChangeAspect="1"/>
                </p:cNvPicPr>
                <p:nvPr/>
              </p:nvPicPr>
              <p:blipFill>
                <a:blip r:embed="rId14">
                  <a:extLst/>
                </a:blip>
                <a:stretch>
                  <a:fillRect/>
                </a:stretch>
              </p:blipFill>
              <p:spPr>
                <a:xfrm>
                  <a:off x="584305" y="425095"/>
                  <a:ext cx="707382" cy="475148"/>
                </a:xfrm>
                <a:prstGeom prst="rect">
                  <a:avLst/>
                </a:prstGeom>
                <a:ln w="635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</p:pic>
          </p:grpSp>
          <p:grpSp>
            <p:nvGrpSpPr>
              <p:cNvPr id="100" name="Group 85"/>
              <p:cNvGrpSpPr/>
              <p:nvPr/>
            </p:nvGrpSpPr>
            <p:grpSpPr>
              <a:xfrm>
                <a:off x="10945272" y="2299271"/>
                <a:ext cx="757304" cy="742268"/>
                <a:chOff x="-27530" y="-193782"/>
                <a:chExt cx="1122814" cy="1139825"/>
              </a:xfrm>
            </p:grpSpPr>
            <p:pic>
              <p:nvPicPr>
                <p:cNvPr id="119" name="pasted-image.tif"/>
                <p:cNvPicPr>
                  <a:picLocks noChangeAspect="1"/>
                </p:cNvPicPr>
                <p:nvPr/>
              </p:nvPicPr>
              <p:blipFill>
                <a:blip r:embed="rId15">
                  <a:extLst/>
                </a:blip>
                <a:stretch>
                  <a:fillRect/>
                </a:stretch>
              </p:blipFill>
              <p:spPr>
                <a:xfrm>
                  <a:off x="65948" y="-193782"/>
                  <a:ext cx="738620" cy="550551"/>
                </a:xfrm>
                <a:prstGeom prst="rect">
                  <a:avLst/>
                </a:prstGeom>
                <a:ln w="635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</p:pic>
            <p:pic>
              <p:nvPicPr>
                <p:cNvPr id="120" name="pasted-image.tif"/>
                <p:cNvPicPr>
                  <a:picLocks noChangeAspect="1"/>
                </p:cNvPicPr>
                <p:nvPr/>
              </p:nvPicPr>
              <p:blipFill>
                <a:blip r:embed="rId16">
                  <a:extLst/>
                </a:blip>
                <a:stretch>
                  <a:fillRect/>
                </a:stretch>
              </p:blipFill>
              <p:spPr>
                <a:xfrm>
                  <a:off x="521224" y="-71404"/>
                  <a:ext cx="574060" cy="67021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121" name="pasted-image.tif"/>
                <p:cNvPicPr>
                  <a:picLocks noChangeAspect="1"/>
                </p:cNvPicPr>
                <p:nvPr/>
              </p:nvPicPr>
              <p:blipFill>
                <a:blip r:embed="rId17">
                  <a:extLst/>
                </a:blip>
                <a:stretch>
                  <a:fillRect/>
                </a:stretch>
              </p:blipFill>
              <p:spPr>
                <a:xfrm>
                  <a:off x="-27530" y="251577"/>
                  <a:ext cx="640062" cy="694466"/>
                </a:xfrm>
                <a:prstGeom prst="rect">
                  <a:avLst/>
                </a:prstGeom>
                <a:ln w="635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</p:pic>
          </p:grpSp>
          <p:grpSp>
            <p:nvGrpSpPr>
              <p:cNvPr id="102" name="Group 89"/>
              <p:cNvGrpSpPr/>
              <p:nvPr/>
            </p:nvGrpSpPr>
            <p:grpSpPr>
              <a:xfrm>
                <a:off x="10207478" y="2163743"/>
                <a:ext cx="638922" cy="787342"/>
                <a:chOff x="0" y="0"/>
                <a:chExt cx="947297" cy="1209039"/>
              </a:xfrm>
            </p:grpSpPr>
            <p:pic>
              <p:nvPicPr>
                <p:cNvPr id="105" name="pasted-image.png"/>
                <p:cNvPicPr>
                  <a:picLocks noChangeAspect="1"/>
                </p:cNvPicPr>
                <p:nvPr/>
              </p:nvPicPr>
              <p:blipFill>
                <a:blip r:embed="rId18">
                  <a:extLst/>
                </a:blip>
                <a:stretch>
                  <a:fillRect/>
                </a:stretch>
              </p:blipFill>
              <p:spPr>
                <a:xfrm>
                  <a:off x="0" y="231212"/>
                  <a:ext cx="562657" cy="803797"/>
                </a:xfrm>
                <a:prstGeom prst="rect">
                  <a:avLst/>
                </a:prstGeom>
                <a:ln w="635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</p:pic>
            <p:pic>
              <p:nvPicPr>
                <p:cNvPr id="117" name="pasted-image.tif"/>
                <p:cNvPicPr>
                  <a:picLocks noChangeAspect="1"/>
                </p:cNvPicPr>
                <p:nvPr/>
              </p:nvPicPr>
              <p:blipFill>
                <a:blip r:embed="rId19">
                  <a:extLst/>
                </a:blip>
                <a:stretch>
                  <a:fillRect/>
                </a:stretch>
              </p:blipFill>
              <p:spPr>
                <a:xfrm>
                  <a:off x="326248" y="0"/>
                  <a:ext cx="621050" cy="803796"/>
                </a:xfrm>
                <a:prstGeom prst="rect">
                  <a:avLst/>
                </a:prstGeom>
                <a:ln w="635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</p:pic>
            <p:pic>
              <p:nvPicPr>
                <p:cNvPr id="118" name="pasted-image.tif"/>
                <p:cNvPicPr>
                  <a:picLocks noChangeAspect="1"/>
                </p:cNvPicPr>
                <p:nvPr/>
              </p:nvPicPr>
              <p:blipFill>
                <a:blip r:embed="rId20">
                  <a:extLst/>
                </a:blip>
                <a:stretch>
                  <a:fillRect/>
                </a:stretch>
              </p:blipFill>
              <p:spPr>
                <a:xfrm>
                  <a:off x="184377" y="405244"/>
                  <a:ext cx="584454" cy="803796"/>
                </a:xfrm>
                <a:prstGeom prst="rect">
                  <a:avLst/>
                </a:prstGeom>
                <a:ln w="635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</p:pic>
          </p:grpSp>
          <p:pic>
            <p:nvPicPr>
              <p:cNvPr id="126" name="Picture 125"/>
              <p:cNvPicPr>
                <a:picLocks noChangeAspect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1104538" y="3163963"/>
                <a:ext cx="318470" cy="636939"/>
              </a:xfrm>
              <a:prstGeom prst="rect">
                <a:avLst/>
              </a:prstGeom>
            </p:spPr>
          </p:pic>
          <p:pic>
            <p:nvPicPr>
              <p:cNvPr id="3" name="Picture 2"/>
              <p:cNvPicPr>
                <a:picLocks noChangeAspect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1292416" y="3396799"/>
                <a:ext cx="465298" cy="388207"/>
              </a:xfrm>
              <a:prstGeom prst="rect">
                <a:avLst/>
              </a:prstGeom>
            </p:spPr>
          </p:pic>
          <p:pic>
            <p:nvPicPr>
              <p:cNvPr id="4" name="Picture 3"/>
              <p:cNvPicPr>
                <a:picLocks noChangeAspect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1429275" y="3113343"/>
                <a:ext cx="453074" cy="453074"/>
              </a:xfrm>
              <a:prstGeom prst="rect">
                <a:avLst/>
              </a:prstGeom>
            </p:spPr>
          </p:pic>
        </p:grpSp>
        <p:sp>
          <p:nvSpPr>
            <p:cNvPr id="127" name="Right Arrow 126"/>
            <p:cNvSpPr/>
            <p:nvPr/>
          </p:nvSpPr>
          <p:spPr>
            <a:xfrm rot="5400000">
              <a:off x="10775092" y="3845293"/>
              <a:ext cx="436749" cy="315124"/>
            </a:xfrm>
            <a:prstGeom prst="rightArrow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9" name="TextBox 128"/>
            <p:cNvSpPr txBox="1"/>
            <p:nvPr/>
          </p:nvSpPr>
          <p:spPr>
            <a:xfrm>
              <a:off x="9828773" y="1638778"/>
              <a:ext cx="209752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i="1" dirty="0" smtClean="0">
                  <a:solidFill>
                    <a:srgbClr val="0070C0"/>
                  </a:solidFill>
                </a:rPr>
                <a:t>Ex. Application: Knowledge Base Creation (KBC)</a:t>
              </a:r>
              <a:endParaRPr lang="en-US" b="1" i="1" dirty="0">
                <a:solidFill>
                  <a:srgbClr val="0070C0"/>
                </a:solidFill>
              </a:endParaRPr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9934405" y="1645415"/>
              <a:ext cx="1925965" cy="3461482"/>
            </a:xfrm>
            <a:prstGeom prst="roundRect">
              <a:avLst>
                <a:gd name="adj" fmla="val 5272"/>
              </a:avLst>
            </a:prstGeom>
            <a:noFill/>
            <a:ln w="34925">
              <a:solidFill>
                <a:srgbClr val="0070C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Right Arrow 129"/>
            <p:cNvSpPr/>
            <p:nvPr/>
          </p:nvSpPr>
          <p:spPr>
            <a:xfrm>
              <a:off x="9493902" y="3681996"/>
              <a:ext cx="868982" cy="38809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</p:spTree>
    <p:extLst>
      <p:ext uri="{BB962C8B-B14F-4D97-AF65-F5344CB8AC3E}">
        <p14:creationId xmlns:p14="http://schemas.microsoft.com/office/powerpoint/2010/main" val="868910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 animBg="1"/>
      <p:bldP spid="95" grpId="0"/>
      <p:bldP spid="6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Surprising Point: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b="1" i="1" dirty="0" smtClean="0">
                <a:solidFill>
                  <a:srgbClr val="C00000"/>
                </a:solidFill>
              </a:rPr>
              <a:t>No hand-labeled training data!</a:t>
            </a:r>
            <a:endParaRPr lang="en-US" b="1" i="1" dirty="0">
              <a:solidFill>
                <a:srgbClr val="C00000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4049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7031990" cy="2852737"/>
          </a:xfrm>
        </p:spPr>
        <p:txBody>
          <a:bodyPr/>
          <a:lstStyle/>
          <a:p>
            <a:r>
              <a:rPr lang="en-US" dirty="0" smtClean="0"/>
              <a:t>Step 1: Writing Labeling Functions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 Unifying Framework for Expressing </a:t>
            </a:r>
            <a:r>
              <a:rPr lang="en-US" i="1" dirty="0" smtClean="0"/>
              <a:t>Weak Supervision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7663920" y="1857904"/>
            <a:ext cx="4013639" cy="2556404"/>
            <a:chOff x="-264142" y="2497002"/>
            <a:chExt cx="4013639" cy="2556404"/>
          </a:xfrm>
        </p:grpSpPr>
        <p:grpSp>
          <p:nvGrpSpPr>
            <p:cNvPr id="5" name="Group 4"/>
            <p:cNvGrpSpPr/>
            <p:nvPr/>
          </p:nvGrpSpPr>
          <p:grpSpPr>
            <a:xfrm>
              <a:off x="-264142" y="2504702"/>
              <a:ext cx="1315589" cy="1380675"/>
              <a:chOff x="4152623" y="1250744"/>
              <a:chExt cx="1315589" cy="1380675"/>
            </a:xfrm>
          </p:grpSpPr>
          <p:grpSp>
            <p:nvGrpSpPr>
              <p:cNvPr id="13" name="Group 12"/>
              <p:cNvGrpSpPr/>
              <p:nvPr/>
            </p:nvGrpSpPr>
            <p:grpSpPr>
              <a:xfrm>
                <a:off x="4576299" y="1948615"/>
                <a:ext cx="468984" cy="682804"/>
                <a:chOff x="4318000" y="1197566"/>
                <a:chExt cx="618067" cy="899858"/>
              </a:xfrm>
            </p:grpSpPr>
            <p:sp>
              <p:nvSpPr>
                <p:cNvPr id="15" name="Round Same Side Corner Rectangle 14"/>
                <p:cNvSpPr/>
                <p:nvPr/>
              </p:nvSpPr>
              <p:spPr>
                <a:xfrm>
                  <a:off x="4318000" y="1566333"/>
                  <a:ext cx="618067" cy="531091"/>
                </a:xfrm>
                <a:prstGeom prst="round2SameRect">
                  <a:avLst/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" name="Oval 15"/>
                <p:cNvSpPr/>
                <p:nvPr/>
              </p:nvSpPr>
              <p:spPr>
                <a:xfrm>
                  <a:off x="4389966" y="1197566"/>
                  <a:ext cx="474134" cy="474134"/>
                </a:xfrm>
                <a:prstGeom prst="ellipse">
                  <a:avLst/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4" name="TextBox 13"/>
              <p:cNvSpPr txBox="1"/>
              <p:nvPr/>
            </p:nvSpPr>
            <p:spPr>
              <a:xfrm>
                <a:off x="4152623" y="1250744"/>
                <a:ext cx="1315589" cy="58477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solidFill>
                      <a:schemeClr val="accent2"/>
                    </a:solidFill>
                  </a:rPr>
                  <a:t>DOMAIN EXPERT</a:t>
                </a:r>
                <a:endParaRPr lang="en-US" sz="1600" dirty="0">
                  <a:solidFill>
                    <a:schemeClr val="accent2"/>
                  </a:solidFill>
                </a:endParaRPr>
              </a:p>
            </p:txBody>
          </p:sp>
        </p:grpSp>
        <p:sp>
          <p:nvSpPr>
            <p:cNvPr id="7" name="Right Arrow 6"/>
            <p:cNvSpPr/>
            <p:nvPr/>
          </p:nvSpPr>
          <p:spPr>
            <a:xfrm rot="19040097">
              <a:off x="820494" y="3048466"/>
              <a:ext cx="578300" cy="224608"/>
            </a:xfrm>
            <a:prstGeom prst="right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ight Arrow 7"/>
            <p:cNvSpPr/>
            <p:nvPr/>
          </p:nvSpPr>
          <p:spPr>
            <a:xfrm>
              <a:off x="820914" y="3593479"/>
              <a:ext cx="578300" cy="224608"/>
            </a:xfrm>
            <a:prstGeom prst="right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ight Arrow 8"/>
            <p:cNvSpPr/>
            <p:nvPr/>
          </p:nvSpPr>
          <p:spPr>
            <a:xfrm rot="2559903" flipV="1">
              <a:off x="820494" y="4138492"/>
              <a:ext cx="578300" cy="224608"/>
            </a:xfrm>
            <a:prstGeom prst="right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589903" y="2497002"/>
              <a:ext cx="2159594" cy="58477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en-US" sz="800" b="1" dirty="0">
                  <a:solidFill>
                    <a:srgbClr val="00FA00"/>
                  </a:solidFill>
                  <a:latin typeface="Andale Mono"/>
                  <a:cs typeface="Andale Mono"/>
                </a:rPr>
                <a:t>def</a:t>
              </a:r>
              <a:r>
                <a:rPr lang="en-US" sz="800" dirty="0">
                  <a:solidFill>
                    <a:srgbClr val="00FA00"/>
                  </a:solidFill>
                  <a:latin typeface="Andale Mono"/>
                  <a:cs typeface="Andale Mono"/>
                </a:rPr>
                <a:t> lf1(x):</a:t>
              </a:r>
            </a:p>
            <a:p>
              <a:r>
                <a:rPr lang="en-US" sz="800" dirty="0">
                  <a:solidFill>
                    <a:srgbClr val="00FA00"/>
                  </a:solidFill>
                  <a:latin typeface="Andale Mono"/>
                  <a:cs typeface="Andale Mono"/>
                </a:rPr>
                <a:t> </a:t>
              </a:r>
              <a:r>
                <a:rPr lang="en-US" sz="800" dirty="0" smtClean="0">
                  <a:solidFill>
                    <a:srgbClr val="00FA00"/>
                  </a:solidFill>
                  <a:latin typeface="Andale Mono"/>
                  <a:cs typeface="Andale Mono"/>
                </a:rPr>
                <a:t> cid </a:t>
              </a:r>
              <a:r>
                <a:rPr lang="en-US" sz="800" dirty="0">
                  <a:solidFill>
                    <a:srgbClr val="00FA00"/>
                  </a:solidFill>
                  <a:latin typeface="Andale Mono"/>
                  <a:cs typeface="Andale Mono"/>
                </a:rPr>
                <a:t>= (x.chemical_id, x.disease_id)</a:t>
              </a:r>
            </a:p>
            <a:p>
              <a:r>
                <a:rPr lang="en-US" sz="800" dirty="0" smtClean="0">
                  <a:solidFill>
                    <a:srgbClr val="00FA00"/>
                  </a:solidFill>
                  <a:latin typeface="Andale Mono"/>
                  <a:cs typeface="Andale Mono"/>
                </a:rPr>
                <a:t>  </a:t>
              </a:r>
              <a:r>
                <a:rPr lang="en-US" sz="800" b="1" dirty="0" smtClean="0">
                  <a:solidFill>
                    <a:srgbClr val="00FA00"/>
                  </a:solidFill>
                  <a:latin typeface="Andale Mono"/>
                  <a:cs typeface="Andale Mono"/>
                </a:rPr>
                <a:t>return </a:t>
              </a:r>
              <a:r>
                <a:rPr lang="en-US" sz="800" dirty="0">
                  <a:solidFill>
                    <a:srgbClr val="00FA00"/>
                  </a:solidFill>
                  <a:latin typeface="Andale Mono"/>
                  <a:cs typeface="Andale Mono"/>
                </a:rPr>
                <a:t>1 </a:t>
              </a:r>
              <a:r>
                <a:rPr lang="en-US" sz="800" b="1" dirty="0">
                  <a:solidFill>
                    <a:srgbClr val="00FA00"/>
                  </a:solidFill>
                  <a:latin typeface="Andale Mono"/>
                  <a:cs typeface="Andale Mono"/>
                </a:rPr>
                <a:t>if</a:t>
              </a:r>
              <a:r>
                <a:rPr lang="en-US" sz="800" dirty="0">
                  <a:solidFill>
                    <a:srgbClr val="00FA00"/>
                  </a:solidFill>
                  <a:latin typeface="Andale Mono"/>
                  <a:cs typeface="Andale Mono"/>
                </a:rPr>
                <a:t> cid in KB </a:t>
              </a:r>
              <a:r>
                <a:rPr lang="en-US" sz="800" b="1" dirty="0">
                  <a:solidFill>
                    <a:srgbClr val="00FA00"/>
                  </a:solidFill>
                  <a:latin typeface="Andale Mono"/>
                  <a:cs typeface="Andale Mono"/>
                </a:rPr>
                <a:t>else </a:t>
              </a:r>
              <a:r>
                <a:rPr lang="en-US" sz="800" dirty="0">
                  <a:solidFill>
                    <a:srgbClr val="00FA00"/>
                  </a:solidFill>
                  <a:latin typeface="Andale Mono"/>
                  <a:cs typeface="Andale Mono"/>
                </a:rPr>
                <a:t>0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589904" y="3464564"/>
              <a:ext cx="2159593" cy="58477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en-US" sz="800" b="1" dirty="0">
                  <a:solidFill>
                    <a:srgbClr val="00FA00"/>
                  </a:solidFill>
                  <a:latin typeface="Andale Mono"/>
                  <a:cs typeface="Andale Mono"/>
                </a:rPr>
                <a:t>def</a:t>
              </a:r>
              <a:r>
                <a:rPr lang="en-US" sz="800" dirty="0">
                  <a:solidFill>
                    <a:srgbClr val="00FA00"/>
                  </a:solidFill>
                  <a:latin typeface="Andale Mono"/>
                  <a:cs typeface="Andale Mono"/>
                </a:rPr>
                <a:t> lf2(x):</a:t>
              </a:r>
            </a:p>
            <a:p>
              <a:r>
                <a:rPr lang="en-US" sz="800" dirty="0" smtClean="0">
                  <a:solidFill>
                    <a:srgbClr val="00FA00"/>
                  </a:solidFill>
                  <a:latin typeface="Andale Mono"/>
                  <a:cs typeface="Andale Mono"/>
                </a:rPr>
                <a:t>  m </a:t>
              </a:r>
              <a:r>
                <a:rPr lang="en-US" sz="800" dirty="0">
                  <a:solidFill>
                    <a:srgbClr val="00FA00"/>
                  </a:solidFill>
                  <a:latin typeface="Andale Mono"/>
                  <a:cs typeface="Andale Mono"/>
                </a:rPr>
                <a:t>= re.search(r’.*</a:t>
              </a:r>
              <a:r>
                <a:rPr lang="en-US" sz="800" dirty="0" smtClean="0">
                  <a:solidFill>
                    <a:srgbClr val="00FA00"/>
                  </a:solidFill>
                  <a:latin typeface="Andale Mono"/>
                  <a:cs typeface="Andale Mono"/>
                </a:rPr>
                <a:t>cause.*’, </a:t>
              </a:r>
              <a:r>
                <a:rPr lang="en-US" sz="800" dirty="0">
                  <a:solidFill>
                    <a:srgbClr val="00FA00"/>
                  </a:solidFill>
                  <a:latin typeface="Andale Mono"/>
                  <a:cs typeface="Andale Mono"/>
                </a:rPr>
                <a:t>x.between)</a:t>
              </a:r>
            </a:p>
            <a:p>
              <a:r>
                <a:rPr lang="en-US" sz="800" dirty="0" smtClean="0">
                  <a:solidFill>
                    <a:srgbClr val="00FA00"/>
                  </a:solidFill>
                  <a:latin typeface="Andale Mono"/>
                  <a:cs typeface="Andale Mono"/>
                </a:rPr>
                <a:t>  </a:t>
              </a:r>
              <a:r>
                <a:rPr lang="en-US" sz="800" b="1" dirty="0" smtClean="0">
                  <a:solidFill>
                    <a:srgbClr val="00FA00"/>
                  </a:solidFill>
                  <a:latin typeface="Andale Mono"/>
                  <a:cs typeface="Andale Mono"/>
                </a:rPr>
                <a:t>return </a:t>
              </a:r>
              <a:r>
                <a:rPr lang="en-US" sz="800" dirty="0">
                  <a:solidFill>
                    <a:srgbClr val="00FA00"/>
                  </a:solidFill>
                  <a:latin typeface="Andale Mono"/>
                  <a:cs typeface="Andale Mono"/>
                </a:rPr>
                <a:t>1 </a:t>
              </a:r>
              <a:r>
                <a:rPr lang="en-US" sz="800" b="1" dirty="0">
                  <a:solidFill>
                    <a:srgbClr val="00FA00"/>
                  </a:solidFill>
                  <a:latin typeface="Andale Mono"/>
                  <a:cs typeface="Andale Mono"/>
                </a:rPr>
                <a:t>if</a:t>
              </a:r>
              <a:r>
                <a:rPr lang="en-US" sz="800" dirty="0">
                  <a:solidFill>
                    <a:srgbClr val="00FA00"/>
                  </a:solidFill>
                  <a:latin typeface="Andale Mono"/>
                  <a:cs typeface="Andale Mono"/>
                </a:rPr>
                <a:t> m </a:t>
              </a:r>
              <a:r>
                <a:rPr lang="en-US" sz="800" b="1" dirty="0">
                  <a:solidFill>
                    <a:srgbClr val="00FA00"/>
                  </a:solidFill>
                  <a:latin typeface="Andale Mono"/>
                  <a:cs typeface="Andale Mono"/>
                </a:rPr>
                <a:t>else </a:t>
              </a:r>
              <a:r>
                <a:rPr lang="en-US" sz="800" dirty="0">
                  <a:solidFill>
                    <a:srgbClr val="00FA00"/>
                  </a:solidFill>
                  <a:latin typeface="Andale Mono"/>
                  <a:cs typeface="Andale Mono"/>
                </a:rPr>
                <a:t>0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589903" y="4468631"/>
              <a:ext cx="2159594" cy="58477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en-US" sz="800" b="1" dirty="0">
                  <a:solidFill>
                    <a:srgbClr val="00FA00"/>
                  </a:solidFill>
                  <a:latin typeface="Andale Mono"/>
                  <a:cs typeface="Andale Mono"/>
                </a:rPr>
                <a:t>def</a:t>
              </a:r>
              <a:r>
                <a:rPr lang="en-US" sz="800" dirty="0">
                  <a:solidFill>
                    <a:srgbClr val="00FA00"/>
                  </a:solidFill>
                  <a:latin typeface="Andale Mono"/>
                  <a:cs typeface="Andale Mono"/>
                </a:rPr>
                <a:t> </a:t>
              </a:r>
              <a:r>
                <a:rPr lang="en-US" sz="800" dirty="0" smtClean="0">
                  <a:solidFill>
                    <a:srgbClr val="00FA00"/>
                  </a:solidFill>
                  <a:latin typeface="Andale Mono"/>
                  <a:cs typeface="Andale Mono"/>
                </a:rPr>
                <a:t>lf3(x</a:t>
              </a:r>
              <a:r>
                <a:rPr lang="en-US" sz="800" dirty="0">
                  <a:solidFill>
                    <a:srgbClr val="00FA00"/>
                  </a:solidFill>
                  <a:latin typeface="Andale Mono"/>
                  <a:cs typeface="Andale Mono"/>
                </a:rPr>
                <a:t>):</a:t>
              </a:r>
            </a:p>
            <a:p>
              <a:r>
                <a:rPr lang="en-US" sz="800" dirty="0">
                  <a:solidFill>
                    <a:srgbClr val="00FA00"/>
                  </a:solidFill>
                  <a:latin typeface="Andale Mono"/>
                  <a:cs typeface="Andale Mono"/>
                </a:rPr>
                <a:t> </a:t>
              </a:r>
              <a:r>
                <a:rPr lang="en-US" sz="800" dirty="0" smtClean="0">
                  <a:solidFill>
                    <a:srgbClr val="00FA00"/>
                  </a:solidFill>
                  <a:latin typeface="Andale Mono"/>
                  <a:cs typeface="Andale Mono"/>
                </a:rPr>
                <a:t> m </a:t>
              </a:r>
              <a:r>
                <a:rPr lang="en-US" sz="800" dirty="0">
                  <a:solidFill>
                    <a:srgbClr val="00FA00"/>
                  </a:solidFill>
                  <a:latin typeface="Andale Mono"/>
                  <a:cs typeface="Andale Mono"/>
                </a:rPr>
                <a:t>= re.search(</a:t>
              </a:r>
              <a:r>
                <a:rPr lang="en-US" sz="800" b="1" dirty="0">
                  <a:solidFill>
                    <a:srgbClr val="00FA00"/>
                  </a:solidFill>
                  <a:latin typeface="Andale Mono"/>
                  <a:cs typeface="Andale Mono"/>
                </a:rPr>
                <a:t>r’.*not cause.*’</a:t>
              </a:r>
              <a:r>
                <a:rPr lang="en-US" sz="800" dirty="0">
                  <a:solidFill>
                    <a:srgbClr val="00FA00"/>
                  </a:solidFill>
                  <a:latin typeface="Andale Mono"/>
                  <a:cs typeface="Andale Mono"/>
                </a:rPr>
                <a:t>, x.between)</a:t>
              </a:r>
            </a:p>
            <a:p>
              <a:r>
                <a:rPr lang="en-US" sz="800" dirty="0">
                  <a:solidFill>
                    <a:srgbClr val="00FA00"/>
                  </a:solidFill>
                  <a:latin typeface="Andale Mono"/>
                  <a:cs typeface="Andale Mono"/>
                </a:rPr>
                <a:t> </a:t>
              </a:r>
              <a:r>
                <a:rPr lang="en-US" sz="800" dirty="0" smtClean="0">
                  <a:solidFill>
                    <a:srgbClr val="00FA00"/>
                  </a:solidFill>
                  <a:latin typeface="Andale Mono"/>
                  <a:cs typeface="Andale Mono"/>
                </a:rPr>
                <a:t> </a:t>
              </a:r>
              <a:r>
                <a:rPr lang="en-US" sz="800" b="1" dirty="0" smtClean="0">
                  <a:solidFill>
                    <a:srgbClr val="00FA00"/>
                  </a:solidFill>
                  <a:latin typeface="Andale Mono"/>
                  <a:cs typeface="Andale Mono"/>
                </a:rPr>
                <a:t>return </a:t>
              </a:r>
              <a:r>
                <a:rPr lang="en-US" sz="800" dirty="0">
                  <a:solidFill>
                    <a:srgbClr val="00FA00"/>
                  </a:solidFill>
                  <a:latin typeface="Andale Mono"/>
                  <a:cs typeface="Andale Mono"/>
                </a:rPr>
                <a:t>1 </a:t>
              </a:r>
              <a:r>
                <a:rPr lang="en-US" sz="800" b="1" dirty="0">
                  <a:solidFill>
                    <a:srgbClr val="00FA00"/>
                  </a:solidFill>
                  <a:latin typeface="Andale Mono"/>
                  <a:cs typeface="Andale Mono"/>
                </a:rPr>
                <a:t>if</a:t>
              </a:r>
              <a:r>
                <a:rPr lang="en-US" sz="800" dirty="0">
                  <a:solidFill>
                    <a:srgbClr val="00FA00"/>
                  </a:solidFill>
                  <a:latin typeface="Andale Mono"/>
                  <a:cs typeface="Andale Mono"/>
                </a:rPr>
                <a:t> m </a:t>
              </a:r>
              <a:r>
                <a:rPr lang="en-US" sz="800" b="1" dirty="0">
                  <a:solidFill>
                    <a:srgbClr val="00FA00"/>
                  </a:solidFill>
                  <a:latin typeface="Andale Mono"/>
                  <a:cs typeface="Andale Mono"/>
                </a:rPr>
                <a:t>else </a:t>
              </a:r>
              <a:r>
                <a:rPr lang="en-US" sz="800" dirty="0">
                  <a:solidFill>
                    <a:srgbClr val="00FA00"/>
                  </a:solidFill>
                  <a:latin typeface="Andale Mono"/>
                  <a:cs typeface="Andale Mono"/>
                </a:rPr>
                <a:t>0</a:t>
              </a:r>
            </a:p>
          </p:txBody>
        </p:sp>
      </p:grpSp>
      <p:grpSp>
        <p:nvGrpSpPr>
          <p:cNvPr id="83" name="Group 82"/>
          <p:cNvGrpSpPr/>
          <p:nvPr/>
        </p:nvGrpSpPr>
        <p:grpSpPr>
          <a:xfrm>
            <a:off x="831851" y="1075631"/>
            <a:ext cx="3935222" cy="928898"/>
            <a:chOff x="128995" y="2432326"/>
            <a:chExt cx="11444303" cy="2701396"/>
          </a:xfrm>
        </p:grpSpPr>
        <p:grpSp>
          <p:nvGrpSpPr>
            <p:cNvPr id="17" name="Group 16"/>
            <p:cNvGrpSpPr/>
            <p:nvPr/>
          </p:nvGrpSpPr>
          <p:grpSpPr>
            <a:xfrm>
              <a:off x="128995" y="2497002"/>
              <a:ext cx="4013639" cy="2513195"/>
              <a:chOff x="-264142" y="2497002"/>
              <a:chExt cx="4013639" cy="2513195"/>
            </a:xfrm>
          </p:grpSpPr>
          <p:grpSp>
            <p:nvGrpSpPr>
              <p:cNvPr id="18" name="Group 17"/>
              <p:cNvGrpSpPr/>
              <p:nvPr/>
            </p:nvGrpSpPr>
            <p:grpSpPr>
              <a:xfrm>
                <a:off x="-264142" y="2504702"/>
                <a:ext cx="1315589" cy="1380675"/>
                <a:chOff x="4152623" y="1250744"/>
                <a:chExt cx="1315589" cy="1380675"/>
              </a:xfrm>
            </p:grpSpPr>
            <p:grpSp>
              <p:nvGrpSpPr>
                <p:cNvPr id="26" name="Group 25"/>
                <p:cNvGrpSpPr/>
                <p:nvPr/>
              </p:nvGrpSpPr>
              <p:grpSpPr>
                <a:xfrm>
                  <a:off x="4576299" y="1948615"/>
                  <a:ext cx="468984" cy="682804"/>
                  <a:chOff x="4318000" y="1197566"/>
                  <a:chExt cx="618067" cy="899858"/>
                </a:xfrm>
              </p:grpSpPr>
              <p:sp>
                <p:nvSpPr>
                  <p:cNvPr id="28" name="Round Same Side Corner Rectangle 27"/>
                  <p:cNvSpPr/>
                  <p:nvPr/>
                </p:nvSpPr>
                <p:spPr>
                  <a:xfrm>
                    <a:off x="4318000" y="1566333"/>
                    <a:ext cx="618067" cy="531091"/>
                  </a:xfrm>
                  <a:prstGeom prst="round2SameRect">
                    <a:avLst/>
                  </a:prstGeom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"/>
                  </a:p>
                </p:txBody>
              </p:sp>
              <p:sp>
                <p:nvSpPr>
                  <p:cNvPr id="29" name="Oval 28"/>
                  <p:cNvSpPr/>
                  <p:nvPr/>
                </p:nvSpPr>
                <p:spPr>
                  <a:xfrm>
                    <a:off x="4389966" y="1197566"/>
                    <a:ext cx="474134" cy="474134"/>
                  </a:xfrm>
                  <a:prstGeom prst="ellipse">
                    <a:avLst/>
                  </a:prstGeom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"/>
                  </a:p>
                </p:txBody>
              </p:sp>
            </p:grpSp>
            <p:sp>
              <p:nvSpPr>
                <p:cNvPr id="27" name="TextBox 26"/>
                <p:cNvSpPr txBox="1"/>
                <p:nvPr/>
              </p:nvSpPr>
              <p:spPr>
                <a:xfrm>
                  <a:off x="4152623" y="1250744"/>
                  <a:ext cx="1315589" cy="30946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" dirty="0" smtClean="0">
                      <a:solidFill>
                        <a:schemeClr val="accent2"/>
                      </a:solidFill>
                    </a:rPr>
                    <a:t>DOMAIN EXPERT</a:t>
                  </a:r>
                  <a:endParaRPr lang="en-US" sz="200" dirty="0">
                    <a:solidFill>
                      <a:schemeClr val="accent2"/>
                    </a:solidFill>
                  </a:endParaRPr>
                </a:p>
              </p:txBody>
            </p:sp>
          </p:grpSp>
          <p:sp>
            <p:nvSpPr>
              <p:cNvPr id="20" name="Right Arrow 19"/>
              <p:cNvSpPr/>
              <p:nvPr/>
            </p:nvSpPr>
            <p:spPr>
              <a:xfrm rot="19040097">
                <a:off x="820494" y="3048466"/>
                <a:ext cx="578300" cy="224608"/>
              </a:xfrm>
              <a:prstGeom prst="rightArrow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"/>
              </a:p>
            </p:txBody>
          </p:sp>
          <p:sp>
            <p:nvSpPr>
              <p:cNvPr id="21" name="Right Arrow 20"/>
              <p:cNvSpPr/>
              <p:nvPr/>
            </p:nvSpPr>
            <p:spPr>
              <a:xfrm>
                <a:off x="820914" y="3593479"/>
                <a:ext cx="578300" cy="224608"/>
              </a:xfrm>
              <a:prstGeom prst="rightArrow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"/>
              </a:p>
            </p:txBody>
          </p:sp>
          <p:sp>
            <p:nvSpPr>
              <p:cNvPr id="22" name="Right Arrow 21"/>
              <p:cNvSpPr/>
              <p:nvPr/>
            </p:nvSpPr>
            <p:spPr>
              <a:xfrm rot="2559903" flipV="1">
                <a:off x="820494" y="4138492"/>
                <a:ext cx="578300" cy="224608"/>
              </a:xfrm>
              <a:prstGeom prst="rightArrow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"/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1589904" y="2497002"/>
                <a:ext cx="2159593" cy="464199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00" b="1" dirty="0">
                    <a:solidFill>
                      <a:srgbClr val="00FA00"/>
                    </a:solidFill>
                    <a:latin typeface="Andale Mono"/>
                    <a:cs typeface="Andale Mono"/>
                  </a:rPr>
                  <a:t>def</a:t>
                </a:r>
                <a:r>
                  <a:rPr lang="en-US" sz="200" dirty="0">
                    <a:solidFill>
                      <a:srgbClr val="00FA00"/>
                    </a:solidFill>
                    <a:latin typeface="Andale Mono"/>
                    <a:cs typeface="Andale Mono"/>
                  </a:rPr>
                  <a:t> lf1(x):</a:t>
                </a:r>
              </a:p>
              <a:p>
                <a:r>
                  <a:rPr lang="en-US" sz="200" dirty="0">
                    <a:solidFill>
                      <a:srgbClr val="00FA00"/>
                    </a:solidFill>
                    <a:latin typeface="Andale Mono"/>
                    <a:cs typeface="Andale Mono"/>
                  </a:rPr>
                  <a:t> </a:t>
                </a:r>
                <a:r>
                  <a:rPr lang="en-US" sz="200" dirty="0" smtClean="0">
                    <a:solidFill>
                      <a:srgbClr val="00FA00"/>
                    </a:solidFill>
                    <a:latin typeface="Andale Mono"/>
                    <a:cs typeface="Andale Mono"/>
                  </a:rPr>
                  <a:t> cid </a:t>
                </a:r>
                <a:r>
                  <a:rPr lang="en-US" sz="200" dirty="0">
                    <a:solidFill>
                      <a:srgbClr val="00FA00"/>
                    </a:solidFill>
                    <a:latin typeface="Andale Mono"/>
                    <a:cs typeface="Andale Mono"/>
                  </a:rPr>
                  <a:t>= (x.chemical_id, x.disease_id)</a:t>
                </a:r>
              </a:p>
              <a:p>
                <a:r>
                  <a:rPr lang="en-US" sz="200" dirty="0" smtClean="0">
                    <a:solidFill>
                      <a:srgbClr val="00FA00"/>
                    </a:solidFill>
                    <a:latin typeface="Andale Mono"/>
                    <a:cs typeface="Andale Mono"/>
                  </a:rPr>
                  <a:t>  </a:t>
                </a:r>
                <a:r>
                  <a:rPr lang="en-US" sz="200" b="1" dirty="0" smtClean="0">
                    <a:solidFill>
                      <a:srgbClr val="00FA00"/>
                    </a:solidFill>
                    <a:latin typeface="Andale Mono"/>
                    <a:cs typeface="Andale Mono"/>
                  </a:rPr>
                  <a:t>return </a:t>
                </a:r>
                <a:r>
                  <a:rPr lang="en-US" sz="200" dirty="0">
                    <a:solidFill>
                      <a:srgbClr val="00FA00"/>
                    </a:solidFill>
                    <a:latin typeface="Andale Mono"/>
                    <a:cs typeface="Andale Mono"/>
                  </a:rPr>
                  <a:t>1 </a:t>
                </a:r>
                <a:r>
                  <a:rPr lang="en-US" sz="200" b="1" dirty="0">
                    <a:solidFill>
                      <a:srgbClr val="00FA00"/>
                    </a:solidFill>
                    <a:latin typeface="Andale Mono"/>
                    <a:cs typeface="Andale Mono"/>
                  </a:rPr>
                  <a:t>if</a:t>
                </a:r>
                <a:r>
                  <a:rPr lang="en-US" sz="200" dirty="0">
                    <a:solidFill>
                      <a:srgbClr val="00FA00"/>
                    </a:solidFill>
                    <a:latin typeface="Andale Mono"/>
                    <a:cs typeface="Andale Mono"/>
                  </a:rPr>
                  <a:t> cid in KB </a:t>
                </a:r>
                <a:r>
                  <a:rPr lang="en-US" sz="200" b="1" dirty="0">
                    <a:solidFill>
                      <a:srgbClr val="00FA00"/>
                    </a:solidFill>
                    <a:latin typeface="Andale Mono"/>
                    <a:cs typeface="Andale Mono"/>
                  </a:rPr>
                  <a:t>else </a:t>
                </a:r>
                <a:r>
                  <a:rPr lang="en-US" sz="200" dirty="0">
                    <a:solidFill>
                      <a:srgbClr val="00FA00"/>
                    </a:solidFill>
                    <a:latin typeface="Andale Mono"/>
                    <a:cs typeface="Andale Mono"/>
                  </a:rPr>
                  <a:t>0</a:t>
                </a:r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1589904" y="3464563"/>
                <a:ext cx="2159593" cy="464199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00" b="1" dirty="0">
                    <a:solidFill>
                      <a:srgbClr val="00FA00"/>
                    </a:solidFill>
                    <a:latin typeface="Andale Mono"/>
                    <a:cs typeface="Andale Mono"/>
                  </a:rPr>
                  <a:t>def</a:t>
                </a:r>
                <a:r>
                  <a:rPr lang="en-US" sz="200" dirty="0">
                    <a:solidFill>
                      <a:srgbClr val="00FA00"/>
                    </a:solidFill>
                    <a:latin typeface="Andale Mono"/>
                    <a:cs typeface="Andale Mono"/>
                  </a:rPr>
                  <a:t> lf2(x):</a:t>
                </a:r>
              </a:p>
              <a:p>
                <a:r>
                  <a:rPr lang="en-US" sz="200" dirty="0" smtClean="0">
                    <a:solidFill>
                      <a:srgbClr val="00FA00"/>
                    </a:solidFill>
                    <a:latin typeface="Andale Mono"/>
                    <a:cs typeface="Andale Mono"/>
                  </a:rPr>
                  <a:t>  m </a:t>
                </a:r>
                <a:r>
                  <a:rPr lang="en-US" sz="200" dirty="0">
                    <a:solidFill>
                      <a:srgbClr val="00FA00"/>
                    </a:solidFill>
                    <a:latin typeface="Andale Mono"/>
                    <a:cs typeface="Andale Mono"/>
                  </a:rPr>
                  <a:t>= re.search(r’.*</a:t>
                </a:r>
                <a:r>
                  <a:rPr lang="en-US" sz="200" dirty="0" smtClean="0">
                    <a:solidFill>
                      <a:srgbClr val="00FA00"/>
                    </a:solidFill>
                    <a:latin typeface="Andale Mono"/>
                    <a:cs typeface="Andale Mono"/>
                  </a:rPr>
                  <a:t>cause.*’, </a:t>
                </a:r>
                <a:r>
                  <a:rPr lang="en-US" sz="200" dirty="0">
                    <a:solidFill>
                      <a:srgbClr val="00FA00"/>
                    </a:solidFill>
                    <a:latin typeface="Andale Mono"/>
                    <a:cs typeface="Andale Mono"/>
                  </a:rPr>
                  <a:t>x.between)</a:t>
                </a:r>
              </a:p>
              <a:p>
                <a:r>
                  <a:rPr lang="en-US" sz="200" dirty="0" smtClean="0">
                    <a:solidFill>
                      <a:srgbClr val="00FA00"/>
                    </a:solidFill>
                    <a:latin typeface="Andale Mono"/>
                    <a:cs typeface="Andale Mono"/>
                  </a:rPr>
                  <a:t>  </a:t>
                </a:r>
                <a:r>
                  <a:rPr lang="en-US" sz="200" b="1" dirty="0" smtClean="0">
                    <a:solidFill>
                      <a:srgbClr val="00FA00"/>
                    </a:solidFill>
                    <a:latin typeface="Andale Mono"/>
                    <a:cs typeface="Andale Mono"/>
                  </a:rPr>
                  <a:t>return </a:t>
                </a:r>
                <a:r>
                  <a:rPr lang="en-US" sz="200" dirty="0">
                    <a:solidFill>
                      <a:srgbClr val="00FA00"/>
                    </a:solidFill>
                    <a:latin typeface="Andale Mono"/>
                    <a:cs typeface="Andale Mono"/>
                  </a:rPr>
                  <a:t>1 </a:t>
                </a:r>
                <a:r>
                  <a:rPr lang="en-US" sz="200" b="1" dirty="0">
                    <a:solidFill>
                      <a:srgbClr val="00FA00"/>
                    </a:solidFill>
                    <a:latin typeface="Andale Mono"/>
                    <a:cs typeface="Andale Mono"/>
                  </a:rPr>
                  <a:t>if</a:t>
                </a:r>
                <a:r>
                  <a:rPr lang="en-US" sz="200" dirty="0">
                    <a:solidFill>
                      <a:srgbClr val="00FA00"/>
                    </a:solidFill>
                    <a:latin typeface="Andale Mono"/>
                    <a:cs typeface="Andale Mono"/>
                  </a:rPr>
                  <a:t> m </a:t>
                </a:r>
                <a:r>
                  <a:rPr lang="en-US" sz="200" b="1" dirty="0">
                    <a:solidFill>
                      <a:srgbClr val="00FA00"/>
                    </a:solidFill>
                    <a:latin typeface="Andale Mono"/>
                    <a:cs typeface="Andale Mono"/>
                  </a:rPr>
                  <a:t>else </a:t>
                </a:r>
                <a:r>
                  <a:rPr lang="en-US" sz="200" dirty="0">
                    <a:solidFill>
                      <a:srgbClr val="00FA00"/>
                    </a:solidFill>
                    <a:latin typeface="Andale Mono"/>
                    <a:cs typeface="Andale Mono"/>
                  </a:rPr>
                  <a:t>0</a:t>
                </a: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1589904" y="4468631"/>
                <a:ext cx="2159593" cy="541566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00" b="1" dirty="0">
                    <a:solidFill>
                      <a:srgbClr val="00FA00"/>
                    </a:solidFill>
                    <a:latin typeface="Andale Mono"/>
                    <a:cs typeface="Andale Mono"/>
                  </a:rPr>
                  <a:t>def</a:t>
                </a:r>
                <a:r>
                  <a:rPr lang="en-US" sz="200" dirty="0">
                    <a:solidFill>
                      <a:srgbClr val="00FA00"/>
                    </a:solidFill>
                    <a:latin typeface="Andale Mono"/>
                    <a:cs typeface="Andale Mono"/>
                  </a:rPr>
                  <a:t> </a:t>
                </a:r>
                <a:r>
                  <a:rPr lang="en-US" sz="200" dirty="0" smtClean="0">
                    <a:solidFill>
                      <a:srgbClr val="00FA00"/>
                    </a:solidFill>
                    <a:latin typeface="Andale Mono"/>
                    <a:cs typeface="Andale Mono"/>
                  </a:rPr>
                  <a:t>lf3(x</a:t>
                </a:r>
                <a:r>
                  <a:rPr lang="en-US" sz="200" dirty="0">
                    <a:solidFill>
                      <a:srgbClr val="00FA00"/>
                    </a:solidFill>
                    <a:latin typeface="Andale Mono"/>
                    <a:cs typeface="Andale Mono"/>
                  </a:rPr>
                  <a:t>):</a:t>
                </a:r>
              </a:p>
              <a:p>
                <a:r>
                  <a:rPr lang="en-US" sz="200" dirty="0">
                    <a:solidFill>
                      <a:srgbClr val="00FA00"/>
                    </a:solidFill>
                    <a:latin typeface="Andale Mono"/>
                    <a:cs typeface="Andale Mono"/>
                  </a:rPr>
                  <a:t> </a:t>
                </a:r>
                <a:r>
                  <a:rPr lang="en-US" sz="200" dirty="0" smtClean="0">
                    <a:solidFill>
                      <a:srgbClr val="00FA00"/>
                    </a:solidFill>
                    <a:latin typeface="Andale Mono"/>
                    <a:cs typeface="Andale Mono"/>
                  </a:rPr>
                  <a:t> m </a:t>
                </a:r>
                <a:r>
                  <a:rPr lang="en-US" sz="200" dirty="0">
                    <a:solidFill>
                      <a:srgbClr val="00FA00"/>
                    </a:solidFill>
                    <a:latin typeface="Andale Mono"/>
                    <a:cs typeface="Andale Mono"/>
                  </a:rPr>
                  <a:t>= re.search(</a:t>
                </a:r>
                <a:r>
                  <a:rPr lang="en-US" sz="200" b="1" dirty="0">
                    <a:solidFill>
                      <a:srgbClr val="00FA00"/>
                    </a:solidFill>
                    <a:latin typeface="Andale Mono"/>
                    <a:cs typeface="Andale Mono"/>
                  </a:rPr>
                  <a:t>r’.*not cause.*’</a:t>
                </a:r>
                <a:r>
                  <a:rPr lang="en-US" sz="200" dirty="0">
                    <a:solidFill>
                      <a:srgbClr val="00FA00"/>
                    </a:solidFill>
                    <a:latin typeface="Andale Mono"/>
                    <a:cs typeface="Andale Mono"/>
                  </a:rPr>
                  <a:t>, x.between)</a:t>
                </a:r>
              </a:p>
              <a:p>
                <a:r>
                  <a:rPr lang="en-US" sz="200" dirty="0">
                    <a:solidFill>
                      <a:srgbClr val="00FA00"/>
                    </a:solidFill>
                    <a:latin typeface="Andale Mono"/>
                    <a:cs typeface="Andale Mono"/>
                  </a:rPr>
                  <a:t> </a:t>
                </a:r>
                <a:r>
                  <a:rPr lang="en-US" sz="200" dirty="0" smtClean="0">
                    <a:solidFill>
                      <a:srgbClr val="00FA00"/>
                    </a:solidFill>
                    <a:latin typeface="Andale Mono"/>
                    <a:cs typeface="Andale Mono"/>
                  </a:rPr>
                  <a:t> </a:t>
                </a:r>
                <a:r>
                  <a:rPr lang="en-US" sz="200" b="1" dirty="0" smtClean="0">
                    <a:solidFill>
                      <a:srgbClr val="00FA00"/>
                    </a:solidFill>
                    <a:latin typeface="Andale Mono"/>
                    <a:cs typeface="Andale Mono"/>
                  </a:rPr>
                  <a:t>return </a:t>
                </a:r>
                <a:r>
                  <a:rPr lang="en-US" sz="200" dirty="0">
                    <a:solidFill>
                      <a:srgbClr val="00FA00"/>
                    </a:solidFill>
                    <a:latin typeface="Andale Mono"/>
                    <a:cs typeface="Andale Mono"/>
                  </a:rPr>
                  <a:t>1 </a:t>
                </a:r>
                <a:r>
                  <a:rPr lang="en-US" sz="200" b="1" dirty="0">
                    <a:solidFill>
                      <a:srgbClr val="00FA00"/>
                    </a:solidFill>
                    <a:latin typeface="Andale Mono"/>
                    <a:cs typeface="Andale Mono"/>
                  </a:rPr>
                  <a:t>if</a:t>
                </a:r>
                <a:r>
                  <a:rPr lang="en-US" sz="200" dirty="0">
                    <a:solidFill>
                      <a:srgbClr val="00FA00"/>
                    </a:solidFill>
                    <a:latin typeface="Andale Mono"/>
                    <a:cs typeface="Andale Mono"/>
                  </a:rPr>
                  <a:t> m </a:t>
                </a:r>
                <a:r>
                  <a:rPr lang="en-US" sz="200" b="1" dirty="0">
                    <a:solidFill>
                      <a:srgbClr val="00FA00"/>
                    </a:solidFill>
                    <a:latin typeface="Andale Mono"/>
                    <a:cs typeface="Andale Mono"/>
                  </a:rPr>
                  <a:t>else </a:t>
                </a:r>
                <a:r>
                  <a:rPr lang="en-US" sz="200" dirty="0">
                    <a:solidFill>
                      <a:srgbClr val="00FA00"/>
                    </a:solidFill>
                    <a:latin typeface="Andale Mono"/>
                    <a:cs typeface="Andale Mono"/>
                  </a:rPr>
                  <a:t>0</a:t>
                </a:r>
              </a:p>
            </p:txBody>
          </p:sp>
        </p:grpSp>
        <p:sp>
          <p:nvSpPr>
            <p:cNvPr id="30" name="Right Arrow 29"/>
            <p:cNvSpPr/>
            <p:nvPr/>
          </p:nvSpPr>
          <p:spPr>
            <a:xfrm>
              <a:off x="7904832" y="3456529"/>
              <a:ext cx="813481" cy="50486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"/>
            </a:p>
          </p:txBody>
        </p:sp>
        <p:grpSp>
          <p:nvGrpSpPr>
            <p:cNvPr id="31" name="Group 30"/>
            <p:cNvGrpSpPr/>
            <p:nvPr/>
          </p:nvGrpSpPr>
          <p:grpSpPr>
            <a:xfrm>
              <a:off x="8960408" y="2685314"/>
              <a:ext cx="2612890" cy="2143274"/>
              <a:chOff x="5617634" y="1620931"/>
              <a:chExt cx="3370751" cy="2764924"/>
            </a:xfrm>
          </p:grpSpPr>
          <p:grpSp>
            <p:nvGrpSpPr>
              <p:cNvPr id="32" name="Group 31"/>
              <p:cNvGrpSpPr/>
              <p:nvPr/>
            </p:nvGrpSpPr>
            <p:grpSpPr>
              <a:xfrm flipH="1">
                <a:off x="8243647" y="2073158"/>
                <a:ext cx="744738" cy="1754831"/>
                <a:chOff x="5177598" y="2434895"/>
                <a:chExt cx="744738" cy="1754831"/>
              </a:xfrm>
            </p:grpSpPr>
            <p:sp>
              <p:nvSpPr>
                <p:cNvPr id="47" name="Oval 46"/>
                <p:cNvSpPr/>
                <p:nvPr/>
              </p:nvSpPr>
              <p:spPr>
                <a:xfrm>
                  <a:off x="5177598" y="2434895"/>
                  <a:ext cx="744738" cy="744738"/>
                </a:xfrm>
                <a:prstGeom prst="ellipse">
                  <a:avLst/>
                </a:prstGeom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" dirty="0" smtClean="0"/>
                    <a:t>x</a:t>
                  </a:r>
                  <a:r>
                    <a:rPr lang="en-US" sz="200" baseline="-25000" dirty="0" smtClean="0"/>
                    <a:t>1,1</a:t>
                  </a:r>
                  <a:endParaRPr lang="en-US" sz="200" baseline="-25000" dirty="0"/>
                </a:p>
              </p:txBody>
            </p:sp>
            <p:sp>
              <p:nvSpPr>
                <p:cNvPr id="48" name="Oval 47"/>
                <p:cNvSpPr/>
                <p:nvPr/>
              </p:nvSpPr>
              <p:spPr>
                <a:xfrm>
                  <a:off x="5177598" y="3444988"/>
                  <a:ext cx="744738" cy="744738"/>
                </a:xfrm>
                <a:prstGeom prst="ellipse">
                  <a:avLst/>
                </a:prstGeom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" dirty="0" smtClean="0"/>
                    <a:t>x</a:t>
                  </a:r>
                  <a:r>
                    <a:rPr lang="en-US" sz="200" baseline="-25000" dirty="0" smtClean="0"/>
                    <a:t>1,2</a:t>
                  </a:r>
                  <a:endParaRPr lang="en-US" sz="200" baseline="-25000" dirty="0"/>
                </a:p>
              </p:txBody>
            </p:sp>
          </p:grpSp>
          <p:cxnSp>
            <p:nvCxnSpPr>
              <p:cNvPr id="33" name="Straight Arrow Connector 32"/>
              <p:cNvCxnSpPr/>
              <p:nvPr/>
            </p:nvCxnSpPr>
            <p:spPr>
              <a:xfrm flipH="1" flipV="1">
                <a:off x="7675378" y="1993300"/>
                <a:ext cx="568269" cy="452227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/>
              <p:cNvCxnSpPr/>
              <p:nvPr/>
            </p:nvCxnSpPr>
            <p:spPr>
              <a:xfrm flipH="1">
                <a:off x="7675378" y="3455620"/>
                <a:ext cx="568269" cy="557866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5" name="Group 34"/>
              <p:cNvGrpSpPr/>
              <p:nvPr/>
            </p:nvGrpSpPr>
            <p:grpSpPr>
              <a:xfrm flipH="1">
                <a:off x="6930640" y="1620931"/>
                <a:ext cx="744738" cy="2764924"/>
                <a:chOff x="6464584" y="1982668"/>
                <a:chExt cx="744738" cy="2764924"/>
              </a:xfrm>
            </p:grpSpPr>
            <p:sp>
              <p:nvSpPr>
                <p:cNvPr id="44" name="Oval 43"/>
                <p:cNvSpPr/>
                <p:nvPr/>
              </p:nvSpPr>
              <p:spPr>
                <a:xfrm>
                  <a:off x="6464584" y="4002854"/>
                  <a:ext cx="744738" cy="744738"/>
                </a:xfrm>
                <a:prstGeom prst="ellipse">
                  <a:avLst/>
                </a:prstGeom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" dirty="0" smtClean="0"/>
                    <a:t>h</a:t>
                  </a:r>
                  <a:r>
                    <a:rPr lang="en-US" sz="200" baseline="-25000" dirty="0" smtClean="0"/>
                    <a:t>1,3</a:t>
                  </a:r>
                  <a:endParaRPr lang="en-US" sz="200" baseline="-25000" dirty="0"/>
                </a:p>
              </p:txBody>
            </p:sp>
            <p:sp>
              <p:nvSpPr>
                <p:cNvPr id="45" name="Oval 44"/>
                <p:cNvSpPr/>
                <p:nvPr/>
              </p:nvSpPr>
              <p:spPr>
                <a:xfrm>
                  <a:off x="6464584" y="1982668"/>
                  <a:ext cx="744738" cy="744738"/>
                </a:xfrm>
                <a:prstGeom prst="ellipse">
                  <a:avLst/>
                </a:prstGeom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" dirty="0" smtClean="0"/>
                    <a:t>h</a:t>
                  </a:r>
                  <a:r>
                    <a:rPr lang="en-US" sz="200" baseline="-25000" dirty="0" smtClean="0"/>
                    <a:t>1,1</a:t>
                  </a:r>
                  <a:endParaRPr lang="en-US" sz="200" baseline="-25000" dirty="0"/>
                </a:p>
              </p:txBody>
            </p:sp>
            <p:sp>
              <p:nvSpPr>
                <p:cNvPr id="46" name="Oval 45"/>
                <p:cNvSpPr/>
                <p:nvPr/>
              </p:nvSpPr>
              <p:spPr>
                <a:xfrm>
                  <a:off x="6464584" y="2992761"/>
                  <a:ext cx="744738" cy="744738"/>
                </a:xfrm>
                <a:prstGeom prst="ellipse">
                  <a:avLst/>
                </a:prstGeom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" dirty="0" smtClean="0"/>
                    <a:t>h</a:t>
                  </a:r>
                  <a:r>
                    <a:rPr lang="en-US" sz="200" baseline="-25000" dirty="0" smtClean="0"/>
                    <a:t>1,2</a:t>
                  </a:r>
                  <a:endParaRPr lang="en-US" sz="200" baseline="-25000" dirty="0"/>
                </a:p>
              </p:txBody>
            </p:sp>
          </p:grpSp>
          <p:cxnSp>
            <p:nvCxnSpPr>
              <p:cNvPr id="36" name="Straight Arrow Connector 35"/>
              <p:cNvCxnSpPr/>
              <p:nvPr/>
            </p:nvCxnSpPr>
            <p:spPr>
              <a:xfrm flipH="1">
                <a:off x="7675378" y="2445527"/>
                <a:ext cx="568269" cy="557866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Arrow Connector 36"/>
              <p:cNvCxnSpPr/>
              <p:nvPr/>
            </p:nvCxnSpPr>
            <p:spPr>
              <a:xfrm flipH="1">
                <a:off x="7675378" y="2445527"/>
                <a:ext cx="568269" cy="1567959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7"/>
              <p:cNvCxnSpPr/>
              <p:nvPr/>
            </p:nvCxnSpPr>
            <p:spPr>
              <a:xfrm flipH="1" flipV="1">
                <a:off x="7675378" y="3003393"/>
                <a:ext cx="568269" cy="452227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Arrow Connector 38"/>
              <p:cNvCxnSpPr/>
              <p:nvPr/>
            </p:nvCxnSpPr>
            <p:spPr>
              <a:xfrm flipH="1" flipV="1">
                <a:off x="7675378" y="1993300"/>
                <a:ext cx="568269" cy="146232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Oval 39"/>
              <p:cNvSpPr/>
              <p:nvPr/>
            </p:nvSpPr>
            <p:spPr>
              <a:xfrm flipH="1">
                <a:off x="5617634" y="2631024"/>
                <a:ext cx="744738" cy="744738"/>
              </a:xfrm>
              <a:prstGeom prst="ellipse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" dirty="0"/>
                  <a:t>y</a:t>
                </a:r>
                <a:r>
                  <a:rPr lang="en-US" sz="200" baseline="-25000" dirty="0" smtClean="0"/>
                  <a:t>1</a:t>
                </a:r>
                <a:endParaRPr lang="en-US" sz="200" baseline="-25000" dirty="0"/>
              </a:p>
            </p:txBody>
          </p:sp>
          <p:cxnSp>
            <p:nvCxnSpPr>
              <p:cNvPr id="41" name="Straight Arrow Connector 40"/>
              <p:cNvCxnSpPr/>
              <p:nvPr/>
            </p:nvCxnSpPr>
            <p:spPr>
              <a:xfrm flipH="1" flipV="1">
                <a:off x="6362372" y="3003393"/>
                <a:ext cx="568268" cy="1010093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Arrow Connector 41"/>
              <p:cNvCxnSpPr/>
              <p:nvPr/>
            </p:nvCxnSpPr>
            <p:spPr>
              <a:xfrm flipH="1">
                <a:off x="6362372" y="3003393"/>
                <a:ext cx="568268" cy="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Arrow Connector 42"/>
              <p:cNvCxnSpPr/>
              <p:nvPr/>
            </p:nvCxnSpPr>
            <p:spPr>
              <a:xfrm flipH="1">
                <a:off x="6362372" y="1993300"/>
                <a:ext cx="568268" cy="1010093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9" name="Group 48"/>
            <p:cNvGrpSpPr/>
            <p:nvPr/>
          </p:nvGrpSpPr>
          <p:grpSpPr>
            <a:xfrm>
              <a:off x="5539574" y="2432326"/>
              <a:ext cx="1881538" cy="2701396"/>
              <a:chOff x="8749871" y="1412816"/>
              <a:chExt cx="1386589" cy="1990779"/>
            </a:xfrm>
          </p:grpSpPr>
          <p:grpSp>
            <p:nvGrpSpPr>
              <p:cNvPr id="50" name="Group 49"/>
              <p:cNvGrpSpPr/>
              <p:nvPr/>
            </p:nvGrpSpPr>
            <p:grpSpPr>
              <a:xfrm rot="2386027">
                <a:off x="9079026" y="1927551"/>
                <a:ext cx="726661" cy="176963"/>
                <a:chOff x="7594270" y="4689207"/>
                <a:chExt cx="726661" cy="176963"/>
              </a:xfrm>
            </p:grpSpPr>
            <p:sp>
              <p:nvSpPr>
                <p:cNvPr id="76" name="Rectangle 75"/>
                <p:cNvSpPr/>
                <p:nvPr/>
              </p:nvSpPr>
              <p:spPr>
                <a:xfrm>
                  <a:off x="7869119" y="4689207"/>
                  <a:ext cx="176963" cy="176963"/>
                </a:xfrm>
                <a:prstGeom prst="rect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"/>
                </a:p>
              </p:txBody>
            </p:sp>
            <p:cxnSp>
              <p:nvCxnSpPr>
                <p:cNvPr id="77" name="Straight Connector 76"/>
                <p:cNvCxnSpPr/>
                <p:nvPr/>
              </p:nvCxnSpPr>
              <p:spPr>
                <a:xfrm>
                  <a:off x="7594270" y="4777688"/>
                  <a:ext cx="274849" cy="1"/>
                </a:xfrm>
                <a:prstGeom prst="line">
                  <a:avLst/>
                </a:prstGeom>
                <a:ln w="1587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Straight Connector 77"/>
                <p:cNvCxnSpPr/>
                <p:nvPr/>
              </p:nvCxnSpPr>
              <p:spPr>
                <a:xfrm>
                  <a:off x="8046082" y="4777688"/>
                  <a:ext cx="274849" cy="1"/>
                </a:xfrm>
                <a:prstGeom prst="line">
                  <a:avLst/>
                </a:prstGeom>
                <a:ln w="1587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1" name="Group 50"/>
              <p:cNvGrpSpPr/>
              <p:nvPr/>
            </p:nvGrpSpPr>
            <p:grpSpPr>
              <a:xfrm rot="19213973" flipV="1">
                <a:off x="9079026" y="2706986"/>
                <a:ext cx="726661" cy="176963"/>
                <a:chOff x="7594270" y="4689207"/>
                <a:chExt cx="726661" cy="176963"/>
              </a:xfrm>
            </p:grpSpPr>
            <p:sp>
              <p:nvSpPr>
                <p:cNvPr id="73" name="Rectangle 72"/>
                <p:cNvSpPr/>
                <p:nvPr/>
              </p:nvSpPr>
              <p:spPr>
                <a:xfrm>
                  <a:off x="7869119" y="4689207"/>
                  <a:ext cx="176963" cy="176963"/>
                </a:xfrm>
                <a:prstGeom prst="rect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"/>
                </a:p>
              </p:txBody>
            </p:sp>
            <p:cxnSp>
              <p:nvCxnSpPr>
                <p:cNvPr id="74" name="Straight Connector 73"/>
                <p:cNvCxnSpPr/>
                <p:nvPr/>
              </p:nvCxnSpPr>
              <p:spPr>
                <a:xfrm>
                  <a:off x="7594270" y="4777688"/>
                  <a:ext cx="274849" cy="1"/>
                </a:xfrm>
                <a:prstGeom prst="line">
                  <a:avLst/>
                </a:prstGeom>
                <a:ln w="1587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" name="Straight Connector 74"/>
                <p:cNvCxnSpPr/>
                <p:nvPr/>
              </p:nvCxnSpPr>
              <p:spPr>
                <a:xfrm>
                  <a:off x="8046082" y="4777688"/>
                  <a:ext cx="274849" cy="1"/>
                </a:xfrm>
                <a:prstGeom prst="line">
                  <a:avLst/>
                </a:prstGeom>
                <a:ln w="1587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2" name="Group 51"/>
              <p:cNvGrpSpPr/>
              <p:nvPr/>
            </p:nvGrpSpPr>
            <p:grpSpPr>
              <a:xfrm rot="10800000" flipV="1">
                <a:off x="9079026" y="2320858"/>
                <a:ext cx="726661" cy="176963"/>
                <a:chOff x="7594270" y="4689207"/>
                <a:chExt cx="726661" cy="176963"/>
              </a:xfrm>
            </p:grpSpPr>
            <p:sp>
              <p:nvSpPr>
                <p:cNvPr id="70" name="Rectangle 69"/>
                <p:cNvSpPr/>
                <p:nvPr/>
              </p:nvSpPr>
              <p:spPr>
                <a:xfrm>
                  <a:off x="7869119" y="4689207"/>
                  <a:ext cx="176963" cy="176963"/>
                </a:xfrm>
                <a:prstGeom prst="rect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"/>
                </a:p>
              </p:txBody>
            </p:sp>
            <p:cxnSp>
              <p:nvCxnSpPr>
                <p:cNvPr id="71" name="Straight Connector 70"/>
                <p:cNvCxnSpPr/>
                <p:nvPr/>
              </p:nvCxnSpPr>
              <p:spPr>
                <a:xfrm>
                  <a:off x="7594270" y="4777688"/>
                  <a:ext cx="274849" cy="1"/>
                </a:xfrm>
                <a:prstGeom prst="line">
                  <a:avLst/>
                </a:prstGeom>
                <a:ln w="1587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Straight Connector 71"/>
                <p:cNvCxnSpPr/>
                <p:nvPr/>
              </p:nvCxnSpPr>
              <p:spPr>
                <a:xfrm>
                  <a:off x="8046082" y="4777688"/>
                  <a:ext cx="274849" cy="1"/>
                </a:xfrm>
                <a:prstGeom prst="line">
                  <a:avLst/>
                </a:prstGeom>
                <a:ln w="1587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3" name="Group 52"/>
              <p:cNvGrpSpPr/>
              <p:nvPr/>
            </p:nvGrpSpPr>
            <p:grpSpPr>
              <a:xfrm rot="16200000" flipV="1">
                <a:off x="8645272" y="1976805"/>
                <a:ext cx="686714" cy="116372"/>
                <a:chOff x="7580757" y="4689209"/>
                <a:chExt cx="686714" cy="116372"/>
              </a:xfrm>
            </p:grpSpPr>
            <p:sp>
              <p:nvSpPr>
                <p:cNvPr id="67" name="Rectangle 66"/>
                <p:cNvSpPr/>
                <p:nvPr/>
              </p:nvSpPr>
              <p:spPr>
                <a:xfrm>
                  <a:off x="7869121" y="4689209"/>
                  <a:ext cx="116372" cy="116372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"/>
                </a:p>
              </p:txBody>
            </p:sp>
            <p:cxnSp>
              <p:nvCxnSpPr>
                <p:cNvPr id="68" name="Straight Connector 67"/>
                <p:cNvCxnSpPr/>
                <p:nvPr/>
              </p:nvCxnSpPr>
              <p:spPr>
                <a:xfrm rot="16200000">
                  <a:off x="7724417" y="4603735"/>
                  <a:ext cx="1044" cy="288364"/>
                </a:xfrm>
                <a:prstGeom prst="line">
                  <a:avLst/>
                </a:prstGeom>
                <a:ln w="12700"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Straight Connector 68"/>
                <p:cNvCxnSpPr/>
                <p:nvPr/>
              </p:nvCxnSpPr>
              <p:spPr>
                <a:xfrm>
                  <a:off x="7992622" y="4751713"/>
                  <a:ext cx="274849" cy="1"/>
                </a:xfrm>
                <a:prstGeom prst="line">
                  <a:avLst/>
                </a:prstGeom>
                <a:ln w="12700"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4" name="Group 53"/>
              <p:cNvGrpSpPr/>
              <p:nvPr/>
            </p:nvGrpSpPr>
            <p:grpSpPr>
              <a:xfrm>
                <a:off x="8749871" y="2927426"/>
                <a:ext cx="476169" cy="476169"/>
                <a:chOff x="5506720" y="4245991"/>
                <a:chExt cx="839595" cy="839595"/>
              </a:xfrm>
              <a:solidFill>
                <a:schemeClr val="bg1"/>
              </a:solidFill>
            </p:grpSpPr>
            <p:sp>
              <p:nvSpPr>
                <p:cNvPr id="65" name="Oval 64"/>
                <p:cNvSpPr/>
                <p:nvPr/>
              </p:nvSpPr>
              <p:spPr>
                <a:xfrm>
                  <a:off x="5506720" y="4245991"/>
                  <a:ext cx="839595" cy="839595"/>
                </a:xfrm>
                <a:prstGeom prst="ellipse">
                  <a:avLst/>
                </a:prstGeom>
                <a:grpFill/>
                <a:ln w="381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6" name="TextBox 65"/>
                    <p:cNvSpPr txBox="1"/>
                    <p:nvPr/>
                  </p:nvSpPr>
                  <p:spPr>
                    <a:xfrm>
                      <a:off x="5731610" y="4411996"/>
                      <a:ext cx="103043" cy="100531"/>
                    </a:xfrm>
                    <a:prstGeom prst="rect">
                      <a:avLst/>
                    </a:prstGeom>
                    <a:grp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20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lang="en-US" sz="200" b="0" i="1" smtClean="0">
                                    <a:latin typeface="Cambria Math" charset="0"/>
                                  </a:rPr>
                                  <m:t>3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200" dirty="0"/>
                    </a:p>
                  </p:txBody>
                </p:sp>
              </mc:Choice>
              <mc:Fallback xmlns="">
                <p:sp>
                  <p:nvSpPr>
                    <p:cNvPr id="170" name="TextBox 169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731608" y="4411997"/>
                      <a:ext cx="494517" cy="488413"/>
                    </a:xfrm>
                    <a:prstGeom prst="rect">
                      <a:avLst/>
                    </a:prstGeom>
                    <a:blipFill rotWithShape="0">
                      <a:blip r:embed="rId6"/>
                      <a:stretch>
                        <a:fillRect l="-21739" r="-6522" b="-15556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55" name="Group 54"/>
              <p:cNvGrpSpPr/>
              <p:nvPr/>
            </p:nvGrpSpPr>
            <p:grpSpPr>
              <a:xfrm>
                <a:off x="8749871" y="2167141"/>
                <a:ext cx="476169" cy="476169"/>
                <a:chOff x="5506720" y="4245991"/>
                <a:chExt cx="839595" cy="839595"/>
              </a:xfrm>
              <a:solidFill>
                <a:schemeClr val="bg1"/>
              </a:solidFill>
            </p:grpSpPr>
            <p:sp>
              <p:nvSpPr>
                <p:cNvPr id="63" name="Oval 62"/>
                <p:cNvSpPr/>
                <p:nvPr/>
              </p:nvSpPr>
              <p:spPr>
                <a:xfrm>
                  <a:off x="5506720" y="4245991"/>
                  <a:ext cx="839595" cy="839595"/>
                </a:xfrm>
                <a:prstGeom prst="ellipse">
                  <a:avLst/>
                </a:prstGeom>
                <a:grpFill/>
                <a:ln w="381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4" name="TextBox 63"/>
                    <p:cNvSpPr txBox="1"/>
                    <p:nvPr/>
                  </p:nvSpPr>
                  <p:spPr>
                    <a:xfrm>
                      <a:off x="5731610" y="4411996"/>
                      <a:ext cx="103043" cy="100531"/>
                    </a:xfrm>
                    <a:prstGeom prst="rect">
                      <a:avLst/>
                    </a:prstGeom>
                    <a:grp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20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lang="en-US" sz="200" b="0" i="1" smtClean="0"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200" dirty="0"/>
                    </a:p>
                  </p:txBody>
                </p:sp>
              </mc:Choice>
              <mc:Fallback xmlns="">
                <p:sp>
                  <p:nvSpPr>
                    <p:cNvPr id="177" name="TextBox 176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731608" y="4411997"/>
                      <a:ext cx="494517" cy="488413"/>
                    </a:xfrm>
                    <a:prstGeom prst="rect">
                      <a:avLst/>
                    </a:prstGeom>
                    <a:blipFill rotWithShape="0">
                      <a:blip r:embed="rId7"/>
                      <a:stretch>
                        <a:fillRect l="-21739" r="-6522" b="-1521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56" name="Group 55"/>
              <p:cNvGrpSpPr/>
              <p:nvPr/>
            </p:nvGrpSpPr>
            <p:grpSpPr>
              <a:xfrm>
                <a:off x="8749871" y="1412816"/>
                <a:ext cx="476169" cy="476169"/>
                <a:chOff x="5506720" y="4245991"/>
                <a:chExt cx="839595" cy="839595"/>
              </a:xfrm>
              <a:solidFill>
                <a:schemeClr val="bg1"/>
              </a:solidFill>
            </p:grpSpPr>
            <p:sp>
              <p:nvSpPr>
                <p:cNvPr id="61" name="Oval 60"/>
                <p:cNvSpPr/>
                <p:nvPr/>
              </p:nvSpPr>
              <p:spPr>
                <a:xfrm>
                  <a:off x="5506720" y="4245991"/>
                  <a:ext cx="839595" cy="839595"/>
                </a:xfrm>
                <a:prstGeom prst="ellipse">
                  <a:avLst/>
                </a:prstGeom>
                <a:grpFill/>
                <a:ln w="381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2" name="TextBox 61"/>
                    <p:cNvSpPr txBox="1"/>
                    <p:nvPr/>
                  </p:nvSpPr>
                  <p:spPr>
                    <a:xfrm>
                      <a:off x="5731610" y="4411996"/>
                      <a:ext cx="101162" cy="100531"/>
                    </a:xfrm>
                    <a:prstGeom prst="rect">
                      <a:avLst/>
                    </a:prstGeom>
                    <a:grp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20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lang="en-US" sz="200" b="0" i="1" smtClean="0"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200" dirty="0"/>
                    </a:p>
                  </p:txBody>
                </p:sp>
              </mc:Choice>
              <mc:Fallback xmlns="">
                <p:sp>
                  <p:nvSpPr>
                    <p:cNvPr id="180" name="TextBox 179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731608" y="4411997"/>
                      <a:ext cx="485133" cy="488413"/>
                    </a:xfrm>
                    <a:prstGeom prst="rect">
                      <a:avLst/>
                    </a:prstGeom>
                    <a:blipFill rotWithShape="0">
                      <a:blip r:embed="rId8"/>
                      <a:stretch>
                        <a:fillRect l="-22222" r="-6667" b="-1521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57" name="Group 56"/>
              <p:cNvGrpSpPr/>
              <p:nvPr/>
            </p:nvGrpSpPr>
            <p:grpSpPr>
              <a:xfrm>
                <a:off x="9660291" y="2168485"/>
                <a:ext cx="476169" cy="476169"/>
                <a:chOff x="9660291" y="2168485"/>
                <a:chExt cx="476169" cy="476169"/>
              </a:xfrm>
            </p:grpSpPr>
            <p:sp>
              <p:nvSpPr>
                <p:cNvPr id="59" name="Oval 58"/>
                <p:cNvSpPr/>
                <p:nvPr/>
              </p:nvSpPr>
              <p:spPr>
                <a:xfrm>
                  <a:off x="9660291" y="2168485"/>
                  <a:ext cx="476169" cy="476169"/>
                </a:xfrm>
                <a:prstGeom prst="ellipse">
                  <a:avLst/>
                </a:prstGeom>
                <a:solidFill>
                  <a:schemeClr val="bg2"/>
                </a:solidFill>
                <a:ln w="381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" dirty="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0" name="TextBox 59"/>
                    <p:cNvSpPr txBox="1"/>
                    <p:nvPr/>
                  </p:nvSpPr>
                  <p:spPr>
                    <a:xfrm>
                      <a:off x="9813668" y="2280771"/>
                      <a:ext cx="42761" cy="57015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00" b="0" i="1" smtClean="0">
                                <a:latin typeface="Cambria Math" charset="0"/>
                              </a:rPr>
                              <m:t>𝑌</m:t>
                            </m:r>
                          </m:oMath>
                        </m:oMathPara>
                      </a14:m>
                      <a:endParaRPr lang="en-US" sz="200" dirty="0"/>
                    </a:p>
                  </p:txBody>
                </p:sp>
              </mc:Choice>
              <mc:Fallback xmlns="">
                <p:sp>
                  <p:nvSpPr>
                    <p:cNvPr id="181" name="TextBox 180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813668" y="2280771"/>
                      <a:ext cx="198003" cy="276999"/>
                    </a:xfrm>
                    <a:prstGeom prst="rect">
                      <a:avLst/>
                    </a:prstGeom>
                    <a:blipFill rotWithShape="0">
                      <a:blip r:embed="rId9"/>
                      <a:stretch>
                        <a:fillRect l="-27273" r="-21212" b="-434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grpSp>
          <p:nvGrpSpPr>
            <p:cNvPr id="79" name="Group 78"/>
            <p:cNvGrpSpPr/>
            <p:nvPr/>
          </p:nvGrpSpPr>
          <p:grpSpPr>
            <a:xfrm>
              <a:off x="4583136" y="2625057"/>
              <a:ext cx="578838" cy="2302329"/>
              <a:chOff x="4583136" y="2625057"/>
              <a:chExt cx="578838" cy="2302329"/>
            </a:xfrm>
          </p:grpSpPr>
          <p:sp>
            <p:nvSpPr>
              <p:cNvPr id="80" name="Right Arrow 79"/>
              <p:cNvSpPr/>
              <p:nvPr/>
            </p:nvSpPr>
            <p:spPr>
              <a:xfrm>
                <a:off x="4583136" y="2625057"/>
                <a:ext cx="578838" cy="321543"/>
              </a:xfrm>
              <a:prstGeom prst="rightArrow">
                <a:avLst/>
              </a:prstGeom>
              <a:solidFill>
                <a:schemeClr val="bg2"/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"/>
              </a:p>
            </p:txBody>
          </p:sp>
          <p:sp>
            <p:nvSpPr>
              <p:cNvPr id="81" name="Right Arrow 80"/>
              <p:cNvSpPr/>
              <p:nvPr/>
            </p:nvSpPr>
            <p:spPr>
              <a:xfrm>
                <a:off x="4583136" y="3587614"/>
                <a:ext cx="578838" cy="321543"/>
              </a:xfrm>
              <a:prstGeom prst="rightArrow">
                <a:avLst/>
              </a:prstGeom>
              <a:solidFill>
                <a:schemeClr val="bg2"/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"/>
              </a:p>
            </p:txBody>
          </p:sp>
          <p:sp>
            <p:nvSpPr>
              <p:cNvPr id="82" name="Right Arrow 81"/>
              <p:cNvSpPr/>
              <p:nvPr/>
            </p:nvSpPr>
            <p:spPr>
              <a:xfrm>
                <a:off x="4583136" y="4605843"/>
                <a:ext cx="578838" cy="321543"/>
              </a:xfrm>
              <a:prstGeom prst="rightArrow">
                <a:avLst/>
              </a:prstGeom>
              <a:solidFill>
                <a:schemeClr val="bg2"/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"/>
              </a:p>
            </p:txBody>
          </p:sp>
        </p:grpSp>
      </p:grpSp>
      <p:sp>
        <p:nvSpPr>
          <p:cNvPr id="84" name="Rounded Rectangle 83"/>
          <p:cNvSpPr/>
          <p:nvPr/>
        </p:nvSpPr>
        <p:spPr>
          <a:xfrm>
            <a:off x="885803" y="950977"/>
            <a:ext cx="1417241" cy="1146048"/>
          </a:xfrm>
          <a:prstGeom prst="roundRect">
            <a:avLst/>
          </a:prstGeom>
          <a:noFill/>
          <a:ln w="444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>
            <a:off x="2351254" y="950977"/>
            <a:ext cx="2501162" cy="1146048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554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1" y="1930658"/>
            <a:ext cx="8248477" cy="222132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Example: Chemical-Disease Relation Extraction from Text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4495070"/>
            <a:ext cx="7058941" cy="196282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We define candidate entity mentions:</a:t>
            </a:r>
          </a:p>
          <a:p>
            <a:pPr lvl="1"/>
            <a:r>
              <a:rPr lang="en-US" b="1" dirty="0" smtClean="0">
                <a:solidFill>
                  <a:srgbClr val="008000"/>
                </a:solidFill>
              </a:rPr>
              <a:t>Chemicals</a:t>
            </a:r>
          </a:p>
          <a:p>
            <a:pPr lvl="1"/>
            <a:r>
              <a:rPr lang="en-US" b="1" dirty="0" smtClean="0">
                <a:solidFill>
                  <a:srgbClr val="FF6600"/>
                </a:solidFill>
              </a:rPr>
              <a:t>Diseases</a:t>
            </a:r>
          </a:p>
          <a:p>
            <a:r>
              <a:rPr lang="en-US" dirty="0" smtClean="0"/>
              <a:t>Goal: Populate a relational schema with </a:t>
            </a:r>
            <a:r>
              <a:rPr lang="en-US" i="1" dirty="0" smtClean="0"/>
              <a:t>relation mentions</a:t>
            </a:r>
            <a:endParaRPr lang="en-US" dirty="0" smtClean="0"/>
          </a:p>
          <a:p>
            <a:endParaRPr lang="en-US" dirty="0" smtClean="0"/>
          </a:p>
        </p:txBody>
      </p:sp>
      <p:graphicFrame>
        <p:nvGraphicFramePr>
          <p:cNvPr id="26" name="Table 25"/>
          <p:cNvGraphicFramePr>
            <a:graphicFrameLocks noGrp="1"/>
          </p:cNvGraphicFramePr>
          <p:nvPr>
            <p:extLst/>
          </p:nvPr>
        </p:nvGraphicFramePr>
        <p:xfrm>
          <a:off x="8324880" y="4621760"/>
          <a:ext cx="3028920" cy="1569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29024"/>
                <a:gridCol w="974564"/>
                <a:gridCol w="979093"/>
                <a:gridCol w="646239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ID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Chemical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Disease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Prob.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00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magnesium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Myasthenia gravis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0.84</a:t>
                      </a:r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01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magnesium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quadriplegic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0.73</a:t>
                      </a:r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02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magnesium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paralysis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0.96</a:t>
                      </a:r>
                      <a:endParaRPr lang="en-US" sz="1200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39" name="Group 38"/>
          <p:cNvGrpSpPr/>
          <p:nvPr/>
        </p:nvGrpSpPr>
        <p:grpSpPr>
          <a:xfrm>
            <a:off x="840172" y="2137159"/>
            <a:ext cx="7289802" cy="1860842"/>
            <a:chOff x="431799" y="1865695"/>
            <a:chExt cx="7289802" cy="1860842"/>
          </a:xfrm>
        </p:grpSpPr>
        <p:grpSp>
          <p:nvGrpSpPr>
            <p:cNvPr id="8" name="Group 17"/>
            <p:cNvGrpSpPr/>
            <p:nvPr/>
          </p:nvGrpSpPr>
          <p:grpSpPr>
            <a:xfrm>
              <a:off x="431799" y="2402932"/>
              <a:ext cx="7289802" cy="1323605"/>
              <a:chOff x="431799" y="2402932"/>
              <a:chExt cx="7289802" cy="1323605"/>
            </a:xfrm>
          </p:grpSpPr>
          <p:sp>
            <p:nvSpPr>
              <p:cNvPr id="19" name="Rounded Rectangle 18"/>
              <p:cNvSpPr/>
              <p:nvPr/>
            </p:nvSpPr>
            <p:spPr>
              <a:xfrm>
                <a:off x="1354666" y="2590402"/>
                <a:ext cx="855133" cy="229805"/>
              </a:xfrm>
              <a:prstGeom prst="roundRect">
                <a:avLst/>
              </a:prstGeom>
              <a:solidFill>
                <a:srgbClr val="008000">
                  <a:alpha val="40000"/>
                </a:srgbClr>
              </a:solidFill>
              <a:ln>
                <a:solidFill>
                  <a:srgbClr val="008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" name="Rounded Rectangle 19"/>
              <p:cNvSpPr/>
              <p:nvPr/>
            </p:nvSpPr>
            <p:spPr>
              <a:xfrm>
                <a:off x="431799" y="2402932"/>
                <a:ext cx="855133" cy="229805"/>
              </a:xfrm>
              <a:prstGeom prst="roundRect">
                <a:avLst/>
              </a:prstGeom>
              <a:solidFill>
                <a:srgbClr val="008000">
                  <a:alpha val="40000"/>
                </a:srgbClr>
              </a:solidFill>
              <a:ln>
                <a:solidFill>
                  <a:srgbClr val="008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1" name="Rounded Rectangle 20"/>
              <p:cNvSpPr/>
              <p:nvPr/>
            </p:nvSpPr>
            <p:spPr>
              <a:xfrm>
                <a:off x="1363133" y="3131461"/>
                <a:ext cx="956733" cy="229805"/>
              </a:xfrm>
              <a:prstGeom prst="roundRect">
                <a:avLst/>
              </a:prstGeom>
              <a:solidFill>
                <a:srgbClr val="008000">
                  <a:alpha val="40000"/>
                </a:srgbClr>
              </a:solidFill>
              <a:ln>
                <a:solidFill>
                  <a:srgbClr val="008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Rounded Rectangle 21"/>
              <p:cNvSpPr/>
              <p:nvPr/>
            </p:nvSpPr>
            <p:spPr>
              <a:xfrm>
                <a:off x="4040572" y="2402932"/>
                <a:ext cx="819295" cy="229805"/>
              </a:xfrm>
              <a:prstGeom prst="roundRect">
                <a:avLst/>
              </a:prstGeom>
              <a:solidFill>
                <a:srgbClr val="008000">
                  <a:alpha val="40000"/>
                </a:srgbClr>
              </a:solidFill>
              <a:ln>
                <a:solidFill>
                  <a:srgbClr val="008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" name="Rounded Rectangle 22"/>
              <p:cNvSpPr/>
              <p:nvPr/>
            </p:nvSpPr>
            <p:spPr>
              <a:xfrm>
                <a:off x="6917267" y="3131461"/>
                <a:ext cx="804334" cy="229805"/>
              </a:xfrm>
              <a:prstGeom prst="roundRect">
                <a:avLst/>
              </a:prstGeom>
              <a:solidFill>
                <a:srgbClr val="008000">
                  <a:alpha val="40000"/>
                </a:srgbClr>
              </a:solidFill>
              <a:ln>
                <a:solidFill>
                  <a:srgbClr val="008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4" name="Rounded Rectangle 23"/>
              <p:cNvSpPr/>
              <p:nvPr/>
            </p:nvSpPr>
            <p:spPr>
              <a:xfrm>
                <a:off x="6684434" y="3496732"/>
                <a:ext cx="804334" cy="229805"/>
              </a:xfrm>
              <a:prstGeom prst="roundRect">
                <a:avLst/>
              </a:prstGeom>
              <a:solidFill>
                <a:srgbClr val="008000">
                  <a:alpha val="40000"/>
                </a:srgbClr>
              </a:solidFill>
              <a:ln>
                <a:solidFill>
                  <a:srgbClr val="008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8" name="Rounded Rectangle 37"/>
            <p:cNvSpPr/>
            <p:nvPr/>
          </p:nvSpPr>
          <p:spPr>
            <a:xfrm>
              <a:off x="3500677" y="1865695"/>
              <a:ext cx="819295" cy="229805"/>
            </a:xfrm>
            <a:prstGeom prst="roundRect">
              <a:avLst/>
            </a:prstGeom>
            <a:solidFill>
              <a:srgbClr val="008000">
                <a:alpha val="40000"/>
              </a:srgbClr>
            </a:solidFill>
            <a:ln>
              <a:solidFill>
                <a:srgbClr val="008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863603" y="2121935"/>
            <a:ext cx="7929741" cy="2064457"/>
            <a:chOff x="457201" y="1852995"/>
            <a:chExt cx="7929741" cy="2064457"/>
          </a:xfrm>
        </p:grpSpPr>
        <p:grpSp>
          <p:nvGrpSpPr>
            <p:cNvPr id="7" name="Group 8"/>
            <p:cNvGrpSpPr/>
            <p:nvPr/>
          </p:nvGrpSpPr>
          <p:grpSpPr>
            <a:xfrm>
              <a:off x="471155" y="2223820"/>
              <a:ext cx="7915787" cy="1693632"/>
              <a:chOff x="471155" y="2223820"/>
              <a:chExt cx="7915787" cy="1693632"/>
            </a:xfrm>
          </p:grpSpPr>
          <p:sp>
            <p:nvSpPr>
              <p:cNvPr id="10" name="Rounded Rectangle 9"/>
              <p:cNvSpPr/>
              <p:nvPr/>
            </p:nvSpPr>
            <p:spPr>
              <a:xfrm>
                <a:off x="3362005" y="2223820"/>
                <a:ext cx="1515281" cy="229805"/>
              </a:xfrm>
              <a:prstGeom prst="roundRect">
                <a:avLst/>
              </a:prstGeom>
              <a:solidFill>
                <a:srgbClr val="FF6600">
                  <a:alpha val="40000"/>
                </a:srgbClr>
              </a:solidFill>
              <a:ln>
                <a:solidFill>
                  <a:srgbClr val="FF66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ounded Rectangle 10"/>
              <p:cNvSpPr/>
              <p:nvPr/>
            </p:nvSpPr>
            <p:spPr>
              <a:xfrm>
                <a:off x="6263501" y="2223820"/>
                <a:ext cx="867493" cy="229805"/>
              </a:xfrm>
              <a:prstGeom prst="roundRect">
                <a:avLst/>
              </a:prstGeom>
              <a:solidFill>
                <a:srgbClr val="FF6600">
                  <a:alpha val="40000"/>
                </a:srgbClr>
              </a:solidFill>
              <a:ln>
                <a:solidFill>
                  <a:srgbClr val="FF66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ounded Rectangle 11"/>
              <p:cNvSpPr/>
              <p:nvPr/>
            </p:nvSpPr>
            <p:spPr>
              <a:xfrm>
                <a:off x="2425917" y="2404134"/>
                <a:ext cx="922134" cy="229805"/>
              </a:xfrm>
              <a:prstGeom prst="roundRect">
                <a:avLst/>
              </a:prstGeom>
              <a:solidFill>
                <a:srgbClr val="FF6600">
                  <a:alpha val="40000"/>
                </a:srgbClr>
              </a:solidFill>
              <a:ln>
                <a:solidFill>
                  <a:srgbClr val="FF66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ounded Rectangle 12"/>
              <p:cNvSpPr/>
              <p:nvPr/>
            </p:nvSpPr>
            <p:spPr>
              <a:xfrm>
                <a:off x="5984476" y="3133773"/>
                <a:ext cx="616229" cy="229805"/>
              </a:xfrm>
              <a:prstGeom prst="roundRect">
                <a:avLst/>
              </a:prstGeom>
              <a:solidFill>
                <a:srgbClr val="FF6600">
                  <a:alpha val="40000"/>
                </a:srgbClr>
              </a:solidFill>
              <a:ln>
                <a:solidFill>
                  <a:srgbClr val="FF66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ounded Rectangle 13"/>
              <p:cNvSpPr/>
              <p:nvPr/>
            </p:nvSpPr>
            <p:spPr>
              <a:xfrm>
                <a:off x="471155" y="2949085"/>
                <a:ext cx="659198" cy="229805"/>
              </a:xfrm>
              <a:prstGeom prst="roundRect">
                <a:avLst/>
              </a:prstGeom>
              <a:solidFill>
                <a:srgbClr val="FF6600">
                  <a:alpha val="40000"/>
                </a:srgbClr>
              </a:solidFill>
              <a:ln>
                <a:solidFill>
                  <a:srgbClr val="FF66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ounded Rectangle 14"/>
              <p:cNvSpPr/>
              <p:nvPr/>
            </p:nvSpPr>
            <p:spPr>
              <a:xfrm>
                <a:off x="6503020" y="2772382"/>
                <a:ext cx="1883922" cy="229805"/>
              </a:xfrm>
              <a:prstGeom prst="roundRect">
                <a:avLst/>
              </a:prstGeom>
              <a:solidFill>
                <a:srgbClr val="FF6600">
                  <a:alpha val="40000"/>
                </a:srgbClr>
              </a:solidFill>
              <a:ln>
                <a:solidFill>
                  <a:srgbClr val="FF66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ounded Rectangle 15"/>
              <p:cNvSpPr/>
              <p:nvPr/>
            </p:nvSpPr>
            <p:spPr>
              <a:xfrm>
                <a:off x="2706161" y="3673690"/>
                <a:ext cx="2638596" cy="243762"/>
              </a:xfrm>
              <a:prstGeom prst="roundRect">
                <a:avLst/>
              </a:prstGeom>
              <a:solidFill>
                <a:srgbClr val="FF6600">
                  <a:alpha val="40000"/>
                </a:srgbClr>
              </a:solidFill>
              <a:ln>
                <a:solidFill>
                  <a:srgbClr val="FF66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ounded Rectangle 16"/>
              <p:cNvSpPr/>
              <p:nvPr/>
            </p:nvSpPr>
            <p:spPr>
              <a:xfrm>
                <a:off x="3188195" y="3297525"/>
                <a:ext cx="1263478" cy="243762"/>
              </a:xfrm>
              <a:prstGeom prst="roundRect">
                <a:avLst/>
              </a:prstGeom>
              <a:solidFill>
                <a:srgbClr val="FF6600">
                  <a:alpha val="40000"/>
                </a:srgbClr>
              </a:solidFill>
              <a:ln>
                <a:solidFill>
                  <a:srgbClr val="FF66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5" name="Rounded Rectangle 34"/>
            <p:cNvSpPr/>
            <p:nvPr/>
          </p:nvSpPr>
          <p:spPr>
            <a:xfrm>
              <a:off x="457201" y="1852995"/>
              <a:ext cx="1219200" cy="229805"/>
            </a:xfrm>
            <a:prstGeom prst="roundRect">
              <a:avLst/>
            </a:prstGeom>
            <a:solidFill>
              <a:srgbClr val="FF6600">
                <a:alpha val="40000"/>
              </a:srgbClr>
            </a:solidFill>
            <a:ln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838200" y="2121935"/>
            <a:ext cx="7289802" cy="1510583"/>
            <a:chOff x="431799" y="1852995"/>
            <a:chExt cx="7289802" cy="1510583"/>
          </a:xfrm>
        </p:grpSpPr>
        <p:sp>
          <p:nvSpPr>
            <p:cNvPr id="29" name="Rounded Rectangle 28"/>
            <p:cNvSpPr/>
            <p:nvPr/>
          </p:nvSpPr>
          <p:spPr>
            <a:xfrm>
              <a:off x="431799" y="2402932"/>
              <a:ext cx="855133" cy="229805"/>
            </a:xfrm>
            <a:prstGeom prst="roundRect">
              <a:avLst/>
            </a:prstGeom>
            <a:solidFill>
              <a:srgbClr val="008000">
                <a:alpha val="40000"/>
              </a:srgbClr>
            </a:solidFill>
            <a:ln>
              <a:solidFill>
                <a:srgbClr val="008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Rounded Rectangle 29"/>
            <p:cNvSpPr/>
            <p:nvPr/>
          </p:nvSpPr>
          <p:spPr>
            <a:xfrm>
              <a:off x="6263501" y="2223820"/>
              <a:ext cx="867493" cy="229805"/>
            </a:xfrm>
            <a:prstGeom prst="roundRect">
              <a:avLst/>
            </a:prstGeom>
            <a:solidFill>
              <a:srgbClr val="FF6600">
                <a:alpha val="40000"/>
              </a:srgbClr>
            </a:solidFill>
            <a:ln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ounded Rectangle 30"/>
            <p:cNvSpPr/>
            <p:nvPr/>
          </p:nvSpPr>
          <p:spPr>
            <a:xfrm>
              <a:off x="5984476" y="3133773"/>
              <a:ext cx="616229" cy="229805"/>
            </a:xfrm>
            <a:prstGeom prst="roundRect">
              <a:avLst/>
            </a:prstGeom>
            <a:solidFill>
              <a:srgbClr val="FF6600">
                <a:alpha val="40000"/>
              </a:srgbClr>
            </a:solidFill>
            <a:ln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ounded Rectangle 31"/>
            <p:cNvSpPr/>
            <p:nvPr/>
          </p:nvSpPr>
          <p:spPr>
            <a:xfrm>
              <a:off x="6917267" y="3133773"/>
              <a:ext cx="804334" cy="229805"/>
            </a:xfrm>
            <a:prstGeom prst="roundRect">
              <a:avLst/>
            </a:prstGeom>
            <a:solidFill>
              <a:srgbClr val="008000">
                <a:alpha val="40000"/>
              </a:srgbClr>
            </a:solidFill>
            <a:ln>
              <a:solidFill>
                <a:srgbClr val="008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Rounded Rectangle 39"/>
            <p:cNvSpPr/>
            <p:nvPr/>
          </p:nvSpPr>
          <p:spPr>
            <a:xfrm>
              <a:off x="457200" y="1852995"/>
              <a:ext cx="1219200" cy="229805"/>
            </a:xfrm>
            <a:prstGeom prst="roundRect">
              <a:avLst/>
            </a:prstGeom>
            <a:solidFill>
              <a:srgbClr val="FF6600">
                <a:alpha val="40000"/>
              </a:srgbClr>
            </a:solidFill>
            <a:ln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ounded Rectangle 40"/>
            <p:cNvSpPr/>
            <p:nvPr/>
          </p:nvSpPr>
          <p:spPr>
            <a:xfrm>
              <a:off x="3502649" y="1852995"/>
              <a:ext cx="819295" cy="229805"/>
            </a:xfrm>
            <a:prstGeom prst="roundRect">
              <a:avLst/>
            </a:prstGeom>
            <a:solidFill>
              <a:srgbClr val="008000">
                <a:alpha val="40000"/>
              </a:srgbClr>
            </a:solidFill>
            <a:ln>
              <a:solidFill>
                <a:srgbClr val="008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2082801" y="2132573"/>
            <a:ext cx="6710542" cy="1280778"/>
            <a:chOff x="558801" y="2236838"/>
            <a:chExt cx="6710542" cy="1280778"/>
          </a:xfrm>
        </p:grpSpPr>
        <p:cxnSp>
          <p:nvCxnSpPr>
            <p:cNvPr id="58" name="Straight Arrow Connector 57"/>
            <p:cNvCxnSpPr>
              <a:stCxn id="40" idx="3"/>
              <a:endCxn id="41" idx="1"/>
            </p:cNvCxnSpPr>
            <p:nvPr/>
          </p:nvCxnSpPr>
          <p:spPr>
            <a:xfrm>
              <a:off x="558801" y="2236838"/>
              <a:ext cx="1826249" cy="0"/>
            </a:xfrm>
            <a:prstGeom prst="straightConnector1">
              <a:avLst/>
            </a:prstGeom>
            <a:ln>
              <a:solidFill>
                <a:srgbClr val="82F75E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/>
            <p:cNvCxnSpPr>
              <a:stCxn id="30" idx="3"/>
            </p:cNvCxnSpPr>
            <p:nvPr/>
          </p:nvCxnSpPr>
          <p:spPr>
            <a:xfrm>
              <a:off x="6013395" y="2607662"/>
              <a:ext cx="1255948" cy="1588"/>
            </a:xfrm>
            <a:prstGeom prst="straightConnector1">
              <a:avLst/>
            </a:prstGeom>
            <a:ln>
              <a:solidFill>
                <a:srgbClr val="82F75E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/>
            <p:cNvCxnSpPr>
              <a:stCxn id="31" idx="3"/>
              <a:endCxn id="32" idx="1"/>
            </p:cNvCxnSpPr>
            <p:nvPr/>
          </p:nvCxnSpPr>
          <p:spPr>
            <a:xfrm>
              <a:off x="5483106" y="3517616"/>
              <a:ext cx="316562" cy="0"/>
            </a:xfrm>
            <a:prstGeom prst="straightConnector1">
              <a:avLst/>
            </a:prstGeom>
            <a:ln>
              <a:solidFill>
                <a:srgbClr val="82F75E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Bent Arrow 3"/>
          <p:cNvSpPr/>
          <p:nvPr/>
        </p:nvSpPr>
        <p:spPr>
          <a:xfrm rot="5400000">
            <a:off x="8944030" y="3284013"/>
            <a:ext cx="1300116" cy="968367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43" name="Group 42"/>
          <p:cNvGrpSpPr/>
          <p:nvPr/>
        </p:nvGrpSpPr>
        <p:grpSpPr>
          <a:xfrm>
            <a:off x="9184815" y="1352170"/>
            <a:ext cx="2584491" cy="503914"/>
            <a:chOff x="8579248" y="2398795"/>
            <a:chExt cx="3259157" cy="635458"/>
          </a:xfrm>
        </p:grpSpPr>
        <p:pic>
          <p:nvPicPr>
            <p:cNvPr id="44" name="Picture 4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694581" y="2398795"/>
              <a:ext cx="1143824" cy="635458"/>
            </a:xfrm>
            <a:prstGeom prst="rect">
              <a:avLst/>
            </a:prstGeom>
          </p:spPr>
        </p:pic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579248" y="2398795"/>
              <a:ext cx="1778650" cy="512036"/>
            </a:xfrm>
            <a:prstGeom prst="rect">
              <a:avLst/>
            </a:prstGeom>
          </p:spPr>
        </p:pic>
      </p:grpSp>
      <p:pic>
        <p:nvPicPr>
          <p:cNvPr id="46" name="Picture 4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49208" y="5694988"/>
            <a:ext cx="640195" cy="64019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503692" y="6335183"/>
            <a:ext cx="24368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solidFill>
                  <a:schemeClr val="accent2"/>
                </a:solidFill>
              </a:rPr>
              <a:t>KNOWLEDGE BASE (KB)</a:t>
            </a:r>
            <a:endParaRPr lang="en-US" b="1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7639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Labeling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2870" y="2012982"/>
            <a:ext cx="5284580" cy="85825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Traditional “distant supervision” rule relying on external </a:t>
            </a:r>
            <a:r>
              <a:rPr lang="en-US" dirty="0" smtClean="0">
                <a:latin typeface="Andale Mono" charset="0"/>
                <a:ea typeface="Andale Mono" charset="0"/>
                <a:cs typeface="Andale Mono" charset="0"/>
              </a:rPr>
              <a:t>KB</a:t>
            </a:r>
            <a:endParaRPr lang="en-US" dirty="0" smtClean="0"/>
          </a:p>
          <a:p>
            <a:pPr>
              <a:buNone/>
            </a:pPr>
            <a:endParaRPr lang="en-US" dirty="0"/>
          </a:p>
          <a:p>
            <a:pPr>
              <a:buNone/>
            </a:pPr>
            <a:endParaRPr lang="en-US" dirty="0" smtClean="0"/>
          </a:p>
          <a:p>
            <a:endParaRPr lang="en-US" dirty="0"/>
          </a:p>
        </p:txBody>
      </p:sp>
      <p:grpSp>
        <p:nvGrpSpPr>
          <p:cNvPr id="23" name="Group 22"/>
          <p:cNvGrpSpPr/>
          <p:nvPr/>
        </p:nvGrpSpPr>
        <p:grpSpPr>
          <a:xfrm>
            <a:off x="516711" y="3122899"/>
            <a:ext cx="4756897" cy="1200329"/>
            <a:chOff x="838200" y="3469355"/>
            <a:chExt cx="6342529" cy="1600440"/>
          </a:xfrm>
        </p:grpSpPr>
        <p:sp>
          <p:nvSpPr>
            <p:cNvPr id="8" name="TextBox 7"/>
            <p:cNvSpPr txBox="1"/>
            <p:nvPr/>
          </p:nvSpPr>
          <p:spPr>
            <a:xfrm>
              <a:off x="838200" y="3469355"/>
              <a:ext cx="6342529" cy="16004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783"/>
              <a:r>
                <a:rPr lang="en-US" sz="2400" dirty="0">
                  <a:solidFill>
                    <a:prstClr val="black"/>
                  </a:solidFill>
                </a:rPr>
                <a:t>”Chemical A is found to cause disease B under certain conditions…”</a:t>
              </a: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1066800" y="3579460"/>
              <a:ext cx="1891553" cy="380609"/>
            </a:xfrm>
            <a:prstGeom prst="roundRect">
              <a:avLst/>
            </a:prstGeom>
            <a:solidFill>
              <a:srgbClr val="008000">
                <a:alpha val="40000"/>
              </a:srgbClr>
            </a:solidFill>
            <a:ln>
              <a:solidFill>
                <a:srgbClr val="008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/>
              <a:endParaRPr lang="en-US" sz="1351" dirty="0">
                <a:solidFill>
                  <a:prstClr val="white"/>
                </a:solidFill>
              </a:endParaRPr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891988" y="4081032"/>
              <a:ext cx="1636059" cy="344578"/>
            </a:xfrm>
            <a:prstGeom prst="roundRect">
              <a:avLst/>
            </a:prstGeom>
            <a:solidFill>
              <a:srgbClr val="FF6600">
                <a:alpha val="40000"/>
              </a:srgbClr>
            </a:solidFill>
            <a:ln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/>
              <a:endParaRPr lang="en-US" sz="1351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4622196" y="3299221"/>
            <a:ext cx="4062270" cy="584775"/>
            <a:chOff x="7180729" y="4535913"/>
            <a:chExt cx="5416358" cy="779699"/>
          </a:xfrm>
        </p:grpSpPr>
        <p:sp>
          <p:nvSpPr>
            <p:cNvPr id="14" name="Right Arrow 13"/>
            <p:cNvSpPr/>
            <p:nvPr/>
          </p:nvSpPr>
          <p:spPr>
            <a:xfrm>
              <a:off x="7180729" y="4741645"/>
              <a:ext cx="1089212" cy="36823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/>
              <a:endParaRPr lang="en-US" sz="1351" dirty="0">
                <a:solidFill>
                  <a:prstClr val="white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401067" y="4535913"/>
              <a:ext cx="4196020" cy="7796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783"/>
              <a:r>
                <a:rPr lang="en-US" sz="3200" b="1" dirty="0">
                  <a:solidFill>
                    <a:prstClr val="black"/>
                  </a:solidFill>
                  <a:latin typeface="Andale Mono" charset="0"/>
                  <a:ea typeface="Andale Mono" charset="0"/>
                  <a:cs typeface="Andale Mono" charset="0"/>
                </a:rPr>
                <a:t>Label = TRUE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536791" y="4134449"/>
            <a:ext cx="3504773" cy="1250204"/>
            <a:chOff x="862852" y="4854388"/>
            <a:chExt cx="4673030" cy="1666938"/>
          </a:xfrm>
        </p:grpSpPr>
        <p:sp>
          <p:nvSpPr>
            <p:cNvPr id="11" name="Can 10"/>
            <p:cNvSpPr/>
            <p:nvPr/>
          </p:nvSpPr>
          <p:spPr>
            <a:xfrm>
              <a:off x="862852" y="5432114"/>
              <a:ext cx="1694329" cy="1089212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/>
              <a:r>
                <a:rPr lang="en-US" sz="1351" dirty="0">
                  <a:solidFill>
                    <a:prstClr val="white"/>
                  </a:solidFill>
                </a:rPr>
                <a:t>Existing KB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716308" y="5745888"/>
              <a:ext cx="2819574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783"/>
              <a:r>
                <a:rPr lang="en-US" b="1" dirty="0">
                  <a:solidFill>
                    <a:prstClr val="black"/>
                  </a:solidFill>
                  <a:latin typeface="Andale Mono" charset="0"/>
                  <a:ea typeface="Andale Mono" charset="0"/>
                  <a:cs typeface="Andale Mono" charset="0"/>
                </a:rPr>
                <a:t>Contains (A,B)</a:t>
              </a:r>
            </a:p>
          </p:txBody>
        </p:sp>
        <p:sp>
          <p:nvSpPr>
            <p:cNvPr id="13" name="Up Arrow 12"/>
            <p:cNvSpPr/>
            <p:nvPr/>
          </p:nvSpPr>
          <p:spPr>
            <a:xfrm>
              <a:off x="3390900" y="4854388"/>
              <a:ext cx="441512" cy="779930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/>
              <a:endParaRPr lang="en-US" sz="1351" dirty="0">
                <a:solidFill>
                  <a:prstClr val="white"/>
                </a:solidFill>
              </a:endParaRPr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4596271" y="5835462"/>
              <a:ext cx="254509" cy="292134"/>
            </a:xfrm>
            <a:prstGeom prst="roundRect">
              <a:avLst/>
            </a:prstGeom>
            <a:solidFill>
              <a:srgbClr val="008000">
                <a:alpha val="40000"/>
              </a:srgbClr>
            </a:solidFill>
            <a:ln>
              <a:solidFill>
                <a:srgbClr val="008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/>
              <a:endParaRPr lang="en-US" sz="1351" dirty="0">
                <a:solidFill>
                  <a:prstClr val="white"/>
                </a:solidFill>
              </a:endParaRPr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4976725" y="5835462"/>
              <a:ext cx="223024" cy="292134"/>
            </a:xfrm>
            <a:prstGeom prst="roundRect">
              <a:avLst/>
            </a:prstGeom>
            <a:solidFill>
              <a:srgbClr val="FF6600">
                <a:alpha val="40000"/>
              </a:srgbClr>
            </a:solidFill>
            <a:ln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/>
              <a:endParaRPr lang="en-US" sz="1351" dirty="0">
                <a:solidFill>
                  <a:prstClr val="white"/>
                </a:solidFill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6909547" y="4587631"/>
            <a:ext cx="4811399" cy="5847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 defTabSz="685783"/>
            <a:r>
              <a:rPr lang="en-US" sz="3200" dirty="0">
                <a:solidFill>
                  <a:prstClr val="black"/>
                </a:solidFill>
                <a:latin typeface="Calibri Light"/>
              </a:rPr>
              <a:t>This is likely to be true</a:t>
            </a:r>
            <a:r>
              <a:rPr lang="is-IS" sz="3200" dirty="0">
                <a:solidFill>
                  <a:prstClr val="black"/>
                </a:solidFill>
                <a:latin typeface="Calibri Light"/>
              </a:rPr>
              <a:t>… </a:t>
            </a:r>
            <a:r>
              <a:rPr lang="en-US" sz="3200" i="1" dirty="0">
                <a:solidFill>
                  <a:prstClr val="black"/>
                </a:solidFill>
                <a:latin typeface="Calibri Light"/>
              </a:rPr>
              <a:t>but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537450" y="2012595"/>
            <a:ext cx="6183496" cy="1015663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defTabSz="685783"/>
            <a:r>
              <a:rPr lang="en-US" sz="2000" b="1" dirty="0">
                <a:solidFill>
                  <a:srgbClr val="008000"/>
                </a:solidFill>
                <a:latin typeface="Andale Mono"/>
                <a:cs typeface="Andale Mono"/>
              </a:rPr>
              <a:t>def</a:t>
            </a:r>
            <a:r>
              <a:rPr lang="en-US" sz="2000" dirty="0">
                <a:solidFill>
                  <a:prstClr val="black"/>
                </a:solidFill>
                <a:latin typeface="Andale Mono"/>
                <a:cs typeface="Andale Mono"/>
              </a:rPr>
              <a:t> lf1(x):</a:t>
            </a:r>
          </a:p>
          <a:p>
            <a:pPr defTabSz="685783"/>
            <a:r>
              <a:rPr lang="en-US" sz="2000" dirty="0">
                <a:solidFill>
                  <a:prstClr val="black"/>
                </a:solidFill>
                <a:latin typeface="Andale Mono"/>
                <a:cs typeface="Andale Mono"/>
              </a:rPr>
              <a:t>  </a:t>
            </a:r>
            <a:r>
              <a:rPr lang="en-US" sz="2000" dirty="0" err="1">
                <a:solidFill>
                  <a:prstClr val="black"/>
                </a:solidFill>
                <a:latin typeface="Andale Mono"/>
                <a:cs typeface="Andale Mono"/>
              </a:rPr>
              <a:t>cid</a:t>
            </a:r>
            <a:r>
              <a:rPr lang="en-US" sz="2000" dirty="0">
                <a:solidFill>
                  <a:prstClr val="black"/>
                </a:solidFill>
                <a:latin typeface="Andale Mono"/>
                <a:cs typeface="Andale Mono"/>
              </a:rPr>
              <a:t> =(</a:t>
            </a:r>
            <a:r>
              <a:rPr lang="en-US" sz="2000" dirty="0" err="1">
                <a:solidFill>
                  <a:prstClr val="black"/>
                </a:solidFill>
                <a:latin typeface="Andale Mono"/>
                <a:cs typeface="Andale Mono"/>
              </a:rPr>
              <a:t>x.chemical_id,x.disease_id</a:t>
            </a:r>
            <a:r>
              <a:rPr lang="en-US" sz="2000" dirty="0">
                <a:solidFill>
                  <a:prstClr val="black"/>
                </a:solidFill>
                <a:latin typeface="Andale Mono"/>
                <a:cs typeface="Andale Mono"/>
              </a:rPr>
              <a:t>)</a:t>
            </a:r>
          </a:p>
          <a:p>
            <a:pPr defTabSz="685783"/>
            <a:r>
              <a:rPr lang="en-US" sz="2000" dirty="0">
                <a:solidFill>
                  <a:prstClr val="black"/>
                </a:solidFill>
                <a:latin typeface="Andale Mono"/>
                <a:cs typeface="Andale Mono"/>
              </a:rPr>
              <a:t>  </a:t>
            </a:r>
            <a:r>
              <a:rPr lang="en-US" sz="2000" b="1" dirty="0">
                <a:solidFill>
                  <a:srgbClr val="008000"/>
                </a:solidFill>
                <a:latin typeface="Andale Mono"/>
                <a:cs typeface="Andale Mono"/>
              </a:rPr>
              <a:t>return </a:t>
            </a:r>
            <a:r>
              <a:rPr lang="en-US" sz="2000" dirty="0">
                <a:solidFill>
                  <a:srgbClr val="70AD47"/>
                </a:solidFill>
                <a:latin typeface="Andale Mono"/>
                <a:cs typeface="Andale Mono"/>
              </a:rPr>
              <a:t>1</a:t>
            </a:r>
            <a:r>
              <a:rPr lang="en-US" sz="2000" dirty="0">
                <a:solidFill>
                  <a:prstClr val="black"/>
                </a:solidFill>
                <a:latin typeface="Andale Mono"/>
                <a:cs typeface="Andale Mono"/>
              </a:rPr>
              <a:t> </a:t>
            </a:r>
            <a:r>
              <a:rPr lang="en-US" sz="2000" b="1" dirty="0">
                <a:solidFill>
                  <a:srgbClr val="3366FF"/>
                </a:solidFill>
                <a:latin typeface="Andale Mono"/>
                <a:cs typeface="Andale Mono"/>
              </a:rPr>
              <a:t>if</a:t>
            </a:r>
            <a:r>
              <a:rPr lang="en-US" sz="2000" dirty="0">
                <a:solidFill>
                  <a:prstClr val="black"/>
                </a:solidFill>
                <a:latin typeface="Andale Mono"/>
                <a:cs typeface="Andale Mono"/>
              </a:rPr>
              <a:t> cid in KB </a:t>
            </a:r>
            <a:r>
              <a:rPr lang="en-US" sz="2000" b="1" dirty="0">
                <a:solidFill>
                  <a:srgbClr val="3366FF"/>
                </a:solidFill>
                <a:latin typeface="Andale Mono"/>
                <a:cs typeface="Andale Mono"/>
              </a:rPr>
              <a:t>else </a:t>
            </a:r>
            <a:r>
              <a:rPr lang="en-US" sz="2000" dirty="0">
                <a:solidFill>
                  <a:srgbClr val="F79646"/>
                </a:solidFill>
                <a:latin typeface="Andale Mono"/>
                <a:cs typeface="Andale Mono"/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326979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Labeling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2870" y="2012982"/>
            <a:ext cx="5284580" cy="85825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Traditional “distant supervision” rule relying on external </a:t>
            </a:r>
            <a:r>
              <a:rPr lang="en-US" dirty="0" smtClean="0">
                <a:latin typeface="Andale Mono" charset="0"/>
                <a:ea typeface="Andale Mono" charset="0"/>
                <a:cs typeface="Andale Mono" charset="0"/>
              </a:rPr>
              <a:t>KB</a:t>
            </a:r>
            <a:endParaRPr lang="en-US" dirty="0" smtClean="0"/>
          </a:p>
          <a:p>
            <a:pPr>
              <a:buNone/>
            </a:pPr>
            <a:endParaRPr lang="en-US" dirty="0"/>
          </a:p>
          <a:p>
            <a:pPr>
              <a:buNone/>
            </a:pPr>
            <a:endParaRPr lang="en-US" dirty="0" smtClean="0"/>
          </a:p>
          <a:p>
            <a:endParaRPr lang="en-US" dirty="0"/>
          </a:p>
        </p:txBody>
      </p:sp>
      <p:grpSp>
        <p:nvGrpSpPr>
          <p:cNvPr id="23" name="Group 22"/>
          <p:cNvGrpSpPr/>
          <p:nvPr/>
        </p:nvGrpSpPr>
        <p:grpSpPr>
          <a:xfrm>
            <a:off x="516711" y="3119309"/>
            <a:ext cx="4104057" cy="1200329"/>
            <a:chOff x="838200" y="3469355"/>
            <a:chExt cx="5472076" cy="1600440"/>
          </a:xfrm>
        </p:grpSpPr>
        <p:sp>
          <p:nvSpPr>
            <p:cNvPr id="8" name="TextBox 7"/>
            <p:cNvSpPr txBox="1"/>
            <p:nvPr/>
          </p:nvSpPr>
          <p:spPr>
            <a:xfrm>
              <a:off x="838200" y="3469355"/>
              <a:ext cx="5472076" cy="16004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783"/>
              <a:r>
                <a:rPr lang="en-US" sz="2400" dirty="0">
                  <a:solidFill>
                    <a:prstClr val="black"/>
                  </a:solidFill>
                </a:rPr>
                <a:t>”Chemical A was found on the floor near a person with disease B…”</a:t>
              </a: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1066800" y="3579460"/>
              <a:ext cx="1891553" cy="380609"/>
            </a:xfrm>
            <a:prstGeom prst="roundRect">
              <a:avLst/>
            </a:prstGeom>
            <a:solidFill>
              <a:srgbClr val="008000">
                <a:alpha val="40000"/>
              </a:srgbClr>
            </a:solidFill>
            <a:ln>
              <a:solidFill>
                <a:srgbClr val="008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/>
              <a:endParaRPr lang="en-US" sz="1351" dirty="0">
                <a:solidFill>
                  <a:prstClr val="white"/>
                </a:solidFill>
              </a:endParaRPr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966785" y="4588685"/>
              <a:ext cx="1636059" cy="344578"/>
            </a:xfrm>
            <a:prstGeom prst="roundRect">
              <a:avLst/>
            </a:prstGeom>
            <a:solidFill>
              <a:srgbClr val="FF6600">
                <a:alpha val="40000"/>
              </a:srgbClr>
            </a:solidFill>
            <a:ln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/>
              <a:endParaRPr lang="en-US" sz="1351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4647870" y="3259718"/>
            <a:ext cx="4117818" cy="584775"/>
            <a:chOff x="7180729" y="4551932"/>
            <a:chExt cx="5490422" cy="779699"/>
          </a:xfrm>
        </p:grpSpPr>
        <p:sp>
          <p:nvSpPr>
            <p:cNvPr id="14" name="Right Arrow 13"/>
            <p:cNvSpPr/>
            <p:nvPr/>
          </p:nvSpPr>
          <p:spPr>
            <a:xfrm>
              <a:off x="7180729" y="4741645"/>
              <a:ext cx="1089212" cy="36823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/>
              <a:endParaRPr lang="en-US" sz="1351" dirty="0">
                <a:solidFill>
                  <a:prstClr val="white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475131" y="4551932"/>
              <a:ext cx="4196020" cy="7796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783"/>
              <a:r>
                <a:rPr lang="en-US" sz="3200" b="1" dirty="0">
                  <a:solidFill>
                    <a:prstClr val="black"/>
                  </a:solidFill>
                  <a:latin typeface="Andale Mono" charset="0"/>
                  <a:ea typeface="Andale Mono" charset="0"/>
                  <a:cs typeface="Andale Mono" charset="0"/>
                </a:rPr>
                <a:t>Label = TRUE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859358" y="4018114"/>
            <a:ext cx="3504773" cy="1250204"/>
            <a:chOff x="862852" y="4854388"/>
            <a:chExt cx="4673030" cy="1666938"/>
          </a:xfrm>
        </p:grpSpPr>
        <p:sp>
          <p:nvSpPr>
            <p:cNvPr id="11" name="Can 10"/>
            <p:cNvSpPr/>
            <p:nvPr/>
          </p:nvSpPr>
          <p:spPr>
            <a:xfrm>
              <a:off x="862852" y="5432114"/>
              <a:ext cx="1694329" cy="1089212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/>
              <a:r>
                <a:rPr lang="en-US" sz="1351" dirty="0">
                  <a:solidFill>
                    <a:prstClr val="white"/>
                  </a:solidFill>
                </a:rPr>
                <a:t>Existing KB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716308" y="5745888"/>
              <a:ext cx="2819574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783"/>
              <a:r>
                <a:rPr lang="en-US" b="1" dirty="0">
                  <a:solidFill>
                    <a:prstClr val="black"/>
                  </a:solidFill>
                  <a:latin typeface="Andale Mono" charset="0"/>
                  <a:ea typeface="Andale Mono" charset="0"/>
                  <a:cs typeface="Andale Mono" charset="0"/>
                </a:rPr>
                <a:t>Contains (A,B)</a:t>
              </a:r>
            </a:p>
          </p:txBody>
        </p:sp>
        <p:sp>
          <p:nvSpPr>
            <p:cNvPr id="13" name="Up Arrow 12"/>
            <p:cNvSpPr/>
            <p:nvPr/>
          </p:nvSpPr>
          <p:spPr>
            <a:xfrm>
              <a:off x="3390900" y="4854388"/>
              <a:ext cx="441512" cy="779930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/>
              <a:endParaRPr lang="en-US" sz="1351" dirty="0">
                <a:solidFill>
                  <a:prstClr val="white"/>
                </a:solidFill>
              </a:endParaRPr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4670162" y="5872407"/>
              <a:ext cx="254508" cy="292133"/>
            </a:xfrm>
            <a:prstGeom prst="roundRect">
              <a:avLst/>
            </a:prstGeom>
            <a:solidFill>
              <a:srgbClr val="008000">
                <a:alpha val="40000"/>
              </a:srgbClr>
            </a:solidFill>
            <a:ln>
              <a:solidFill>
                <a:srgbClr val="008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/>
              <a:endParaRPr lang="en-US" sz="1351" dirty="0">
                <a:solidFill>
                  <a:prstClr val="white"/>
                </a:solidFill>
              </a:endParaRPr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4976725" y="5835462"/>
              <a:ext cx="223024" cy="292134"/>
            </a:xfrm>
            <a:prstGeom prst="roundRect">
              <a:avLst/>
            </a:prstGeom>
            <a:solidFill>
              <a:srgbClr val="FF6600">
                <a:alpha val="40000"/>
              </a:srgbClr>
            </a:solidFill>
            <a:ln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/>
              <a:endParaRPr lang="en-US" sz="1351" dirty="0">
                <a:solidFill>
                  <a:prstClr val="white"/>
                </a:solidFill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6909548" y="4387819"/>
            <a:ext cx="4811399" cy="5847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 defTabSz="685783"/>
            <a:r>
              <a:rPr lang="is-IS" sz="3200" dirty="0">
                <a:solidFill>
                  <a:prstClr val="black"/>
                </a:solidFill>
                <a:latin typeface="Calibri Light"/>
              </a:rPr>
              <a:t>…</a:t>
            </a:r>
            <a:r>
              <a:rPr lang="en-US" sz="3200" dirty="0">
                <a:solidFill>
                  <a:prstClr val="black"/>
                </a:solidFill>
                <a:latin typeface="Calibri Light"/>
              </a:rPr>
              <a:t>can be false!</a:t>
            </a:r>
            <a:endParaRPr lang="en-US" sz="3200" i="1" dirty="0">
              <a:solidFill>
                <a:prstClr val="black"/>
              </a:solidFill>
              <a:latin typeface="Calibri Light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537451" y="2004846"/>
            <a:ext cx="6183496" cy="1015663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defTabSz="685783"/>
            <a:r>
              <a:rPr lang="en-US" sz="2000" b="1" dirty="0">
                <a:solidFill>
                  <a:srgbClr val="008000"/>
                </a:solidFill>
                <a:latin typeface="Andale Mono"/>
                <a:cs typeface="Andale Mono"/>
              </a:rPr>
              <a:t>def</a:t>
            </a:r>
            <a:r>
              <a:rPr lang="en-US" sz="2000" dirty="0">
                <a:solidFill>
                  <a:prstClr val="black"/>
                </a:solidFill>
                <a:latin typeface="Andale Mono"/>
                <a:cs typeface="Andale Mono"/>
              </a:rPr>
              <a:t> lf1(x):</a:t>
            </a:r>
          </a:p>
          <a:p>
            <a:pPr defTabSz="685783"/>
            <a:r>
              <a:rPr lang="en-US" sz="2000" dirty="0">
                <a:solidFill>
                  <a:prstClr val="black"/>
                </a:solidFill>
                <a:latin typeface="Andale Mono"/>
                <a:cs typeface="Andale Mono"/>
              </a:rPr>
              <a:t>  </a:t>
            </a:r>
            <a:r>
              <a:rPr lang="en-US" sz="2000" dirty="0" err="1">
                <a:solidFill>
                  <a:prstClr val="black"/>
                </a:solidFill>
                <a:latin typeface="Andale Mono"/>
                <a:cs typeface="Andale Mono"/>
              </a:rPr>
              <a:t>cid</a:t>
            </a:r>
            <a:r>
              <a:rPr lang="en-US" sz="2000" dirty="0">
                <a:solidFill>
                  <a:prstClr val="black"/>
                </a:solidFill>
                <a:latin typeface="Andale Mono"/>
                <a:cs typeface="Andale Mono"/>
              </a:rPr>
              <a:t> =(</a:t>
            </a:r>
            <a:r>
              <a:rPr lang="en-US" sz="2000" dirty="0" err="1">
                <a:solidFill>
                  <a:prstClr val="black"/>
                </a:solidFill>
                <a:latin typeface="Andale Mono"/>
                <a:cs typeface="Andale Mono"/>
              </a:rPr>
              <a:t>x.chemical_id,x.disease_id</a:t>
            </a:r>
            <a:r>
              <a:rPr lang="en-US" sz="2000" dirty="0">
                <a:solidFill>
                  <a:prstClr val="black"/>
                </a:solidFill>
                <a:latin typeface="Andale Mono"/>
                <a:cs typeface="Andale Mono"/>
              </a:rPr>
              <a:t>)</a:t>
            </a:r>
          </a:p>
          <a:p>
            <a:pPr defTabSz="685783"/>
            <a:r>
              <a:rPr lang="en-US" sz="2000" dirty="0">
                <a:solidFill>
                  <a:prstClr val="black"/>
                </a:solidFill>
                <a:latin typeface="Andale Mono"/>
                <a:cs typeface="Andale Mono"/>
              </a:rPr>
              <a:t>  </a:t>
            </a:r>
            <a:r>
              <a:rPr lang="en-US" sz="2000" b="1" dirty="0">
                <a:solidFill>
                  <a:srgbClr val="008000"/>
                </a:solidFill>
                <a:latin typeface="Andale Mono"/>
                <a:cs typeface="Andale Mono"/>
              </a:rPr>
              <a:t>return </a:t>
            </a:r>
            <a:r>
              <a:rPr lang="en-US" sz="2000" dirty="0">
                <a:solidFill>
                  <a:srgbClr val="70AD47"/>
                </a:solidFill>
                <a:latin typeface="Andale Mono"/>
                <a:cs typeface="Andale Mono"/>
              </a:rPr>
              <a:t>1</a:t>
            </a:r>
            <a:r>
              <a:rPr lang="en-US" sz="2000" dirty="0">
                <a:solidFill>
                  <a:prstClr val="black"/>
                </a:solidFill>
                <a:latin typeface="Andale Mono"/>
                <a:cs typeface="Andale Mono"/>
              </a:rPr>
              <a:t> </a:t>
            </a:r>
            <a:r>
              <a:rPr lang="en-US" sz="2000" b="1" dirty="0">
                <a:solidFill>
                  <a:srgbClr val="3366FF"/>
                </a:solidFill>
                <a:latin typeface="Andale Mono"/>
                <a:cs typeface="Andale Mono"/>
              </a:rPr>
              <a:t>if</a:t>
            </a:r>
            <a:r>
              <a:rPr lang="en-US" sz="2000" dirty="0">
                <a:solidFill>
                  <a:prstClr val="black"/>
                </a:solidFill>
                <a:latin typeface="Andale Mono"/>
                <a:cs typeface="Andale Mono"/>
              </a:rPr>
              <a:t> cid in KB </a:t>
            </a:r>
            <a:r>
              <a:rPr lang="en-US" sz="2000" b="1" dirty="0">
                <a:solidFill>
                  <a:srgbClr val="3366FF"/>
                </a:solidFill>
                <a:latin typeface="Andale Mono"/>
                <a:cs typeface="Andale Mono"/>
              </a:rPr>
              <a:t>else </a:t>
            </a:r>
            <a:r>
              <a:rPr lang="en-US" sz="2000" dirty="0">
                <a:solidFill>
                  <a:srgbClr val="F79646"/>
                </a:solidFill>
                <a:latin typeface="Andale Mono"/>
                <a:cs typeface="Andale Mono"/>
              </a:rPr>
              <a:t>0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1603557" y="5841291"/>
            <a:ext cx="9259185" cy="587703"/>
          </a:xfrm>
          <a:prstGeom prst="roundRect">
            <a:avLst/>
          </a:prstGeom>
          <a:ln>
            <a:noFill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i="1" dirty="0" smtClean="0">
                <a:latin typeface="Helvetica Light" charset="0"/>
                <a:ea typeface="Helvetica Light" charset="0"/>
                <a:cs typeface="Helvetica Light" charset="0"/>
              </a:rPr>
              <a:t>We will learn the accuracy of each LF (next)</a:t>
            </a:r>
            <a:endParaRPr lang="en-US" sz="3200" i="1" dirty="0">
              <a:latin typeface="Helvetica Light" charset="0"/>
              <a:ea typeface="Helvetica Light" charset="0"/>
              <a:cs typeface="Helvetica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7860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Labeling Functions in Snorkel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956391"/>
            <a:ext cx="4273296" cy="4231758"/>
          </a:xfrm>
        </p:spPr>
        <p:txBody>
          <a:bodyPr/>
          <a:lstStyle/>
          <a:p>
            <a:r>
              <a:rPr lang="en-US" dirty="0" smtClean="0"/>
              <a:t>Labeling functions take in </a:t>
            </a:r>
            <a:r>
              <a:rPr lang="en-US" dirty="0" smtClean="0">
                <a:solidFill>
                  <a:srgbClr val="00B050"/>
                </a:solidFill>
                <a:latin typeface="Andale Mono" charset="0"/>
                <a:ea typeface="Andale Mono" charset="0"/>
                <a:cs typeface="Andale Mono" charset="0"/>
              </a:rPr>
              <a:t>Candidate</a:t>
            </a:r>
            <a:r>
              <a:rPr lang="en-US" dirty="0" smtClean="0">
                <a:latin typeface="Andale Mono" charset="0"/>
                <a:ea typeface="Andale Mono" charset="0"/>
                <a:cs typeface="Andale Mono" charset="0"/>
              </a:rPr>
              <a:t> </a:t>
            </a:r>
            <a:r>
              <a:rPr lang="en-US" dirty="0" smtClean="0"/>
              <a:t>objects: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326906" y="1956391"/>
            <a:ext cx="5255494" cy="42317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 kern="12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 kern="12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grpSp>
        <p:nvGrpSpPr>
          <p:cNvPr id="62" name="Group 61"/>
          <p:cNvGrpSpPr/>
          <p:nvPr/>
        </p:nvGrpSpPr>
        <p:grpSpPr>
          <a:xfrm>
            <a:off x="546588" y="3312102"/>
            <a:ext cx="3290896" cy="2223546"/>
            <a:chOff x="546588" y="3312102"/>
            <a:chExt cx="3290896" cy="2223546"/>
          </a:xfrm>
        </p:grpSpPr>
        <p:sp>
          <p:nvSpPr>
            <p:cNvPr id="8" name="Rounded Rectangle 7"/>
            <p:cNvSpPr/>
            <p:nvPr/>
          </p:nvSpPr>
          <p:spPr>
            <a:xfrm>
              <a:off x="546591" y="3312102"/>
              <a:ext cx="3290893" cy="1854214"/>
            </a:xfrm>
            <a:prstGeom prst="roundRect">
              <a:avLst>
                <a:gd name="adj" fmla="val 2830"/>
              </a:avLst>
            </a:prstGeom>
            <a:noFill/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11" name="Snip Single Corner Rectangle 10"/>
            <p:cNvSpPr/>
            <p:nvPr/>
          </p:nvSpPr>
          <p:spPr>
            <a:xfrm>
              <a:off x="1744607" y="3432589"/>
              <a:ext cx="200547" cy="297706"/>
            </a:xfrm>
            <a:prstGeom prst="snip1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090847" y="3868162"/>
              <a:ext cx="351086" cy="17249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658435" y="3868162"/>
              <a:ext cx="351086" cy="17249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231875" y="3868162"/>
              <a:ext cx="351086" cy="17249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692950" y="4458846"/>
              <a:ext cx="222354" cy="137867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1044036" y="4458846"/>
              <a:ext cx="222354" cy="137867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1436081" y="4458846"/>
              <a:ext cx="222354" cy="137867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1833978" y="4458846"/>
              <a:ext cx="222354" cy="137867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2232108" y="4458846"/>
              <a:ext cx="222354" cy="137867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0" name="Oval 19"/>
            <p:cNvSpPr/>
            <p:nvPr/>
          </p:nvSpPr>
          <p:spPr>
            <a:xfrm>
              <a:off x="1085921" y="4794877"/>
              <a:ext cx="137867" cy="137867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1" name="Oval 20"/>
            <p:cNvSpPr/>
            <p:nvPr/>
          </p:nvSpPr>
          <p:spPr>
            <a:xfrm>
              <a:off x="1478325" y="4794877"/>
              <a:ext cx="137867" cy="137867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2" name="Oval 21"/>
            <p:cNvSpPr/>
            <p:nvPr/>
          </p:nvSpPr>
          <p:spPr>
            <a:xfrm>
              <a:off x="2274352" y="4794877"/>
              <a:ext cx="137867" cy="137867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cxnSp>
          <p:nvCxnSpPr>
            <p:cNvPr id="23" name="Straight Connector 22"/>
            <p:cNvCxnSpPr/>
            <p:nvPr/>
          </p:nvCxnSpPr>
          <p:spPr>
            <a:xfrm flipH="1">
              <a:off x="1266390" y="3730295"/>
              <a:ext cx="567588" cy="13786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1833978" y="3730295"/>
              <a:ext cx="0" cy="13786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1833978" y="3730295"/>
              <a:ext cx="573440" cy="13786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>
              <a:endCxn id="15" idx="0"/>
            </p:cNvCxnSpPr>
            <p:nvPr/>
          </p:nvCxnSpPr>
          <p:spPr>
            <a:xfrm flipH="1">
              <a:off x="804127" y="4040654"/>
              <a:ext cx="462264" cy="41819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endCxn id="16" idx="0"/>
            </p:cNvCxnSpPr>
            <p:nvPr/>
          </p:nvCxnSpPr>
          <p:spPr>
            <a:xfrm flipH="1">
              <a:off x="1155213" y="4040654"/>
              <a:ext cx="111178" cy="41819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endCxn id="17" idx="0"/>
            </p:cNvCxnSpPr>
            <p:nvPr/>
          </p:nvCxnSpPr>
          <p:spPr>
            <a:xfrm>
              <a:off x="1266390" y="4040654"/>
              <a:ext cx="280868" cy="41819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>
              <a:endCxn id="18" idx="0"/>
            </p:cNvCxnSpPr>
            <p:nvPr/>
          </p:nvCxnSpPr>
          <p:spPr>
            <a:xfrm>
              <a:off x="1266390" y="4040654"/>
              <a:ext cx="678765" cy="41819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>
              <a:endCxn id="19" idx="0"/>
            </p:cNvCxnSpPr>
            <p:nvPr/>
          </p:nvCxnSpPr>
          <p:spPr>
            <a:xfrm>
              <a:off x="1266390" y="4040654"/>
              <a:ext cx="1076895" cy="41819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flipH="1">
              <a:off x="1154854" y="4596713"/>
              <a:ext cx="358" cy="19816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1547258" y="4596713"/>
              <a:ext cx="0" cy="19816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2343285" y="4596713"/>
              <a:ext cx="0" cy="19816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/>
            <p:cNvSpPr txBox="1"/>
            <p:nvPr/>
          </p:nvSpPr>
          <p:spPr>
            <a:xfrm>
              <a:off x="2582961" y="3427389"/>
              <a:ext cx="1172115" cy="338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smtClean="0">
                  <a:latin typeface="Andale Mono" charset="0"/>
                  <a:ea typeface="Andale Mono" charset="0"/>
                  <a:cs typeface="Andale Mono" charset="0"/>
                </a:rPr>
                <a:t>Document</a:t>
              </a:r>
              <a:endParaRPr lang="en-US" sz="1600" dirty="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2582962" y="3810331"/>
              <a:ext cx="1172115" cy="338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latin typeface="Andale Mono" charset="0"/>
                  <a:ea typeface="Andale Mono" charset="0"/>
                  <a:cs typeface="Andale Mono" charset="0"/>
                </a:rPr>
                <a:t>Sentence</a:t>
              </a:r>
              <a:endParaRPr lang="en-US" sz="1600" dirty="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2582961" y="4389913"/>
              <a:ext cx="678390" cy="338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latin typeface="Andale Mono" charset="0"/>
                  <a:ea typeface="Andale Mono" charset="0"/>
                  <a:cs typeface="Andale Mono" charset="0"/>
                </a:rPr>
                <a:t>Span</a:t>
              </a:r>
              <a:endParaRPr lang="en-US" sz="1600" dirty="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2582961" y="4720959"/>
              <a:ext cx="925254" cy="338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latin typeface="Andale Mono" charset="0"/>
                  <a:ea typeface="Andale Mono" charset="0"/>
                  <a:cs typeface="Andale Mono" charset="0"/>
                </a:rPr>
                <a:t>Entity</a:t>
              </a:r>
              <a:endParaRPr lang="en-US" sz="1600" dirty="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46588" y="5166316"/>
              <a:ext cx="32908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/>
                <a:t>CONTEXT HIERARCHY</a:t>
              </a:r>
              <a:endParaRPr lang="en-US" b="1" dirty="0"/>
            </a:p>
          </p:txBody>
        </p:sp>
      </p:grpSp>
      <p:sp>
        <p:nvSpPr>
          <p:cNvPr id="38" name="Content Placeholder 2"/>
          <p:cNvSpPr txBox="1">
            <a:spLocks/>
          </p:cNvSpPr>
          <p:nvPr/>
        </p:nvSpPr>
        <p:spPr>
          <a:xfrm>
            <a:off x="5729276" y="1956391"/>
            <a:ext cx="5684108" cy="42317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 kern="12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 kern="12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Three levels of abstraction for writing LFs in Snorkel: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Python code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LF templates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LF generators</a:t>
            </a:r>
            <a:endParaRPr lang="en-US" dirty="0"/>
          </a:p>
        </p:txBody>
      </p:sp>
      <p:grpSp>
        <p:nvGrpSpPr>
          <p:cNvPr id="63" name="Group 62"/>
          <p:cNvGrpSpPr/>
          <p:nvPr/>
        </p:nvGrpSpPr>
        <p:grpSpPr>
          <a:xfrm>
            <a:off x="1549666" y="3596664"/>
            <a:ext cx="4387264" cy="788192"/>
            <a:chOff x="1549666" y="3596664"/>
            <a:chExt cx="4387264" cy="788192"/>
          </a:xfrm>
        </p:grpSpPr>
        <p:sp>
          <p:nvSpPr>
            <p:cNvPr id="44" name="TextBox 43"/>
            <p:cNvSpPr txBox="1"/>
            <p:nvPr/>
          </p:nvSpPr>
          <p:spPr>
            <a:xfrm>
              <a:off x="4024228" y="3596664"/>
              <a:ext cx="1912702" cy="338553"/>
            </a:xfrm>
            <a:prstGeom prst="rect">
              <a:avLst/>
            </a:prstGeom>
            <a:noFill/>
            <a:ln cap="rnd">
              <a:solidFill>
                <a:srgbClr val="00B0F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b="1" dirty="0" smtClean="0">
                  <a:solidFill>
                    <a:srgbClr val="00B050"/>
                  </a:solidFill>
                  <a:latin typeface="Andale Mono" charset="0"/>
                  <a:ea typeface="Andale Mono" charset="0"/>
                  <a:cs typeface="Andale Mono" charset="0"/>
                </a:rPr>
                <a:t>Candidate(</a:t>
              </a:r>
              <a:r>
                <a:rPr lang="en-US" sz="1600" b="1" dirty="0" smtClean="0">
                  <a:solidFill>
                    <a:srgbClr val="C00000"/>
                  </a:solidFill>
                  <a:latin typeface="Andale Mono" charset="0"/>
                  <a:ea typeface="Andale Mono" charset="0"/>
                  <a:cs typeface="Andale Mono" charset="0"/>
                </a:rPr>
                <a:t>A</a:t>
              </a:r>
              <a:r>
                <a:rPr lang="en-US" sz="1600" b="1" dirty="0" smtClean="0">
                  <a:solidFill>
                    <a:srgbClr val="0070C0"/>
                  </a:solidFill>
                  <a:latin typeface="Andale Mono" charset="0"/>
                  <a:ea typeface="Andale Mono" charset="0"/>
                  <a:cs typeface="Andale Mono" charset="0"/>
                </a:rPr>
                <a:t>,B</a:t>
              </a:r>
              <a:r>
                <a:rPr lang="en-US" sz="1600" b="1" dirty="0" smtClean="0">
                  <a:solidFill>
                    <a:srgbClr val="00B050"/>
                  </a:solidFill>
                  <a:latin typeface="Andale Mono" charset="0"/>
                  <a:ea typeface="Andale Mono" charset="0"/>
                  <a:cs typeface="Andale Mono" charset="0"/>
                </a:rPr>
                <a:t>)</a:t>
              </a:r>
              <a:endParaRPr lang="en-US" sz="1600" b="1" dirty="0">
                <a:solidFill>
                  <a:srgbClr val="00B050"/>
                </a:solidFill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cxnSp>
          <p:nvCxnSpPr>
            <p:cNvPr id="46" name="Straight Arrow Connector 45"/>
            <p:cNvCxnSpPr>
              <a:stCxn id="44" idx="2"/>
              <a:endCxn id="51" idx="0"/>
            </p:cNvCxnSpPr>
            <p:nvPr/>
          </p:nvCxnSpPr>
          <p:spPr>
            <a:xfrm flipH="1">
              <a:off x="1549666" y="3935217"/>
              <a:ext cx="3430913" cy="449639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>
              <a:stCxn id="44" idx="2"/>
              <a:endCxn id="54" idx="0"/>
            </p:cNvCxnSpPr>
            <p:nvPr/>
          </p:nvCxnSpPr>
          <p:spPr>
            <a:xfrm flipH="1">
              <a:off x="2342195" y="3935217"/>
              <a:ext cx="2638384" cy="449639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" name="TextBox 55"/>
          <p:cNvSpPr txBox="1"/>
          <p:nvPr/>
        </p:nvSpPr>
        <p:spPr>
          <a:xfrm>
            <a:off x="6444479" y="3610914"/>
            <a:ext cx="3681827" cy="646331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defTabSz="685783"/>
            <a:r>
              <a:rPr lang="en-US" sz="1200" b="1" dirty="0">
                <a:solidFill>
                  <a:srgbClr val="008000"/>
                </a:solidFill>
                <a:latin typeface="Andale Mono"/>
                <a:cs typeface="Andale Mono"/>
              </a:rPr>
              <a:t>def</a:t>
            </a:r>
            <a:r>
              <a:rPr lang="en-US" sz="1200" dirty="0">
                <a:solidFill>
                  <a:prstClr val="black"/>
                </a:solidFill>
                <a:latin typeface="Andale Mono"/>
                <a:cs typeface="Andale Mono"/>
              </a:rPr>
              <a:t> lf1(x):</a:t>
            </a:r>
          </a:p>
          <a:p>
            <a:pPr defTabSz="685783"/>
            <a:r>
              <a:rPr lang="en-US" sz="1200" dirty="0">
                <a:solidFill>
                  <a:prstClr val="black"/>
                </a:solidFill>
                <a:latin typeface="Andale Mono"/>
                <a:cs typeface="Andale Mono"/>
              </a:rPr>
              <a:t>  </a:t>
            </a:r>
            <a:r>
              <a:rPr lang="en-US" sz="1200" dirty="0" err="1">
                <a:solidFill>
                  <a:prstClr val="black"/>
                </a:solidFill>
                <a:latin typeface="Andale Mono"/>
                <a:cs typeface="Andale Mono"/>
              </a:rPr>
              <a:t>cid</a:t>
            </a:r>
            <a:r>
              <a:rPr lang="en-US" sz="1200" dirty="0">
                <a:solidFill>
                  <a:prstClr val="black"/>
                </a:solidFill>
                <a:latin typeface="Andale Mono"/>
                <a:cs typeface="Andale Mono"/>
              </a:rPr>
              <a:t> =(</a:t>
            </a:r>
            <a:r>
              <a:rPr lang="en-US" sz="1200" dirty="0" err="1">
                <a:solidFill>
                  <a:prstClr val="black"/>
                </a:solidFill>
                <a:latin typeface="Andale Mono"/>
                <a:cs typeface="Andale Mono"/>
              </a:rPr>
              <a:t>x.chemical_id,x.disease_id</a:t>
            </a:r>
            <a:r>
              <a:rPr lang="en-US" sz="1200" dirty="0">
                <a:solidFill>
                  <a:prstClr val="black"/>
                </a:solidFill>
                <a:latin typeface="Andale Mono"/>
                <a:cs typeface="Andale Mono"/>
              </a:rPr>
              <a:t>)</a:t>
            </a:r>
          </a:p>
          <a:p>
            <a:pPr defTabSz="685783"/>
            <a:r>
              <a:rPr lang="en-US" sz="1200" dirty="0">
                <a:solidFill>
                  <a:prstClr val="black"/>
                </a:solidFill>
                <a:latin typeface="Andale Mono"/>
                <a:cs typeface="Andale Mono"/>
              </a:rPr>
              <a:t>  </a:t>
            </a:r>
            <a:r>
              <a:rPr lang="en-US" sz="1200" b="1" dirty="0">
                <a:solidFill>
                  <a:srgbClr val="008000"/>
                </a:solidFill>
                <a:latin typeface="Andale Mono"/>
                <a:cs typeface="Andale Mono"/>
              </a:rPr>
              <a:t>return </a:t>
            </a:r>
            <a:r>
              <a:rPr lang="en-US" sz="1200" dirty="0">
                <a:solidFill>
                  <a:srgbClr val="70AD47"/>
                </a:solidFill>
                <a:latin typeface="Andale Mono"/>
                <a:cs typeface="Andale Mono"/>
              </a:rPr>
              <a:t>1</a:t>
            </a:r>
            <a:r>
              <a:rPr lang="en-US" sz="1200" dirty="0">
                <a:solidFill>
                  <a:prstClr val="black"/>
                </a:solidFill>
                <a:latin typeface="Andale Mono"/>
                <a:cs typeface="Andale Mono"/>
              </a:rPr>
              <a:t> </a:t>
            </a:r>
            <a:r>
              <a:rPr lang="en-US" sz="1200" b="1" dirty="0">
                <a:solidFill>
                  <a:srgbClr val="3366FF"/>
                </a:solidFill>
                <a:latin typeface="Andale Mono"/>
                <a:cs typeface="Andale Mono"/>
              </a:rPr>
              <a:t>if</a:t>
            </a:r>
            <a:r>
              <a:rPr lang="en-US" sz="1200" dirty="0">
                <a:solidFill>
                  <a:prstClr val="black"/>
                </a:solidFill>
                <a:latin typeface="Andale Mono"/>
                <a:cs typeface="Andale Mono"/>
              </a:rPr>
              <a:t> cid in KB </a:t>
            </a:r>
            <a:r>
              <a:rPr lang="en-US" sz="1200" b="1" dirty="0">
                <a:solidFill>
                  <a:srgbClr val="3366FF"/>
                </a:solidFill>
                <a:latin typeface="Andale Mono"/>
                <a:cs typeface="Andale Mono"/>
              </a:rPr>
              <a:t>else </a:t>
            </a:r>
            <a:r>
              <a:rPr lang="en-US" sz="1200" dirty="0">
                <a:solidFill>
                  <a:srgbClr val="F79646"/>
                </a:solidFill>
                <a:latin typeface="Andale Mono"/>
                <a:cs typeface="Andale Mono"/>
              </a:rPr>
              <a:t>0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6444479" y="4932744"/>
            <a:ext cx="3681827" cy="276999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defTabSz="685783"/>
            <a:r>
              <a:rPr lang="en-US" sz="1200" dirty="0" smtClean="0">
                <a:solidFill>
                  <a:prstClr val="black"/>
                </a:solidFill>
                <a:latin typeface="Andale Mono"/>
                <a:cs typeface="Andale Mono"/>
              </a:rPr>
              <a:t>lf1 = LF_DS(KB)</a:t>
            </a:r>
            <a:endParaRPr lang="en-US" sz="1200" dirty="0">
              <a:solidFill>
                <a:srgbClr val="F79646"/>
              </a:solidFill>
              <a:latin typeface="Andale Mono"/>
              <a:cs typeface="Andale Mono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6444479" y="5974460"/>
            <a:ext cx="3681827" cy="461665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defTabSz="685783"/>
            <a:r>
              <a:rPr lang="en-US" sz="1200" dirty="0" smtClean="0">
                <a:solidFill>
                  <a:prstClr val="black"/>
                </a:solidFill>
                <a:latin typeface="Andale Mono"/>
                <a:cs typeface="Andale Mono"/>
              </a:rPr>
              <a:t>for lf in </a:t>
            </a:r>
            <a:r>
              <a:rPr lang="en-US" sz="1200" dirty="0" err="1" smtClean="0">
                <a:solidFill>
                  <a:prstClr val="black"/>
                </a:solidFill>
                <a:latin typeface="Andale Mono"/>
                <a:cs typeface="Andale Mono"/>
              </a:rPr>
              <a:t>LF_DS_hier</a:t>
            </a:r>
            <a:r>
              <a:rPr lang="en-US" sz="1200" dirty="0" smtClean="0">
                <a:solidFill>
                  <a:prstClr val="black"/>
                </a:solidFill>
                <a:latin typeface="Andale Mono"/>
                <a:cs typeface="Andale Mono"/>
              </a:rPr>
              <a:t>(KB, </a:t>
            </a:r>
            <a:r>
              <a:rPr lang="en-US" sz="1200" dirty="0" err="1" smtClean="0">
                <a:solidFill>
                  <a:prstClr val="black"/>
                </a:solidFill>
                <a:latin typeface="Andale Mono"/>
                <a:cs typeface="Andale Mono"/>
              </a:rPr>
              <a:t>cut_level</a:t>
            </a:r>
            <a:r>
              <a:rPr lang="en-US" sz="1200" dirty="0" smtClean="0">
                <a:solidFill>
                  <a:prstClr val="black"/>
                </a:solidFill>
                <a:latin typeface="Andale Mono"/>
                <a:cs typeface="Andale Mono"/>
              </a:rPr>
              <a:t>=2):</a:t>
            </a:r>
          </a:p>
          <a:p>
            <a:pPr defTabSz="685783"/>
            <a:r>
              <a:rPr lang="en-US" sz="1200" dirty="0" smtClean="0">
                <a:solidFill>
                  <a:prstClr val="black"/>
                </a:solidFill>
                <a:latin typeface="Andale Mono"/>
                <a:cs typeface="Andale Mono"/>
              </a:rPr>
              <a:t>    yield lf</a:t>
            </a:r>
            <a:endParaRPr lang="en-US" sz="1200" dirty="0">
              <a:solidFill>
                <a:srgbClr val="F79646"/>
              </a:solidFill>
              <a:latin typeface="Andale Mono"/>
              <a:cs typeface="Andale Mono"/>
            </a:endParaRPr>
          </a:p>
        </p:txBody>
      </p:sp>
      <p:grpSp>
        <p:nvGrpSpPr>
          <p:cNvPr id="64" name="Group 63"/>
          <p:cNvGrpSpPr/>
          <p:nvPr/>
        </p:nvGrpSpPr>
        <p:grpSpPr>
          <a:xfrm>
            <a:off x="10385935" y="4836422"/>
            <a:ext cx="1579096" cy="1607009"/>
            <a:chOff x="10572135" y="4633363"/>
            <a:chExt cx="1579096" cy="1607009"/>
          </a:xfrm>
        </p:grpSpPr>
        <p:pic>
          <p:nvPicPr>
            <p:cNvPr id="60" name="Picture 5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572135" y="4633363"/>
              <a:ext cx="1329183" cy="1079961"/>
            </a:xfrm>
            <a:prstGeom prst="rect">
              <a:avLst/>
            </a:prstGeom>
          </p:spPr>
        </p:pic>
        <p:sp>
          <p:nvSpPr>
            <p:cNvPr id="61" name="TextBox 60"/>
            <p:cNvSpPr txBox="1"/>
            <p:nvPr/>
          </p:nvSpPr>
          <p:spPr>
            <a:xfrm>
              <a:off x="10572135" y="5778707"/>
              <a:ext cx="157909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smtClean="0"/>
                <a:t>A knowledge base (KB) with hierarchy</a:t>
              </a:r>
              <a:endParaRPr lang="en-US" sz="1200"/>
            </a:p>
          </p:txBody>
        </p:sp>
      </p:grpSp>
      <p:sp>
        <p:nvSpPr>
          <p:cNvPr id="65" name="TextBox 64"/>
          <p:cNvSpPr txBox="1"/>
          <p:nvPr/>
        </p:nvSpPr>
        <p:spPr>
          <a:xfrm>
            <a:off x="546588" y="5948734"/>
            <a:ext cx="5323941" cy="523220"/>
          </a:xfrm>
          <a:prstGeom prst="rect">
            <a:avLst/>
          </a:prstGeom>
          <a:solidFill>
            <a:schemeClr val="accent1"/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Key Point: </a:t>
            </a:r>
            <a:r>
              <a:rPr lang="en-US" sz="2800" i="1" dirty="0" smtClean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Supervision as code</a:t>
            </a:r>
            <a:endParaRPr lang="en-US" sz="2800" dirty="0">
              <a:solidFill>
                <a:schemeClr val="bg1"/>
              </a:solidFill>
              <a:latin typeface="Helvetica Light" charset="0"/>
              <a:ea typeface="Helvetica Light" charset="0"/>
              <a:cs typeface="Helvetica Light" charset="0"/>
            </a:endParaRPr>
          </a:p>
        </p:txBody>
      </p:sp>
      <p:sp>
        <p:nvSpPr>
          <p:cNvPr id="51" name="Rounded Rectangle 50"/>
          <p:cNvSpPr/>
          <p:nvPr/>
        </p:nvSpPr>
        <p:spPr>
          <a:xfrm>
            <a:off x="1406824" y="4384856"/>
            <a:ext cx="285684" cy="617468"/>
          </a:xfrm>
          <a:prstGeom prst="roundRect">
            <a:avLst/>
          </a:prstGeom>
          <a:solidFill>
            <a:srgbClr val="C00000">
              <a:alpha val="25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54" name="Rounded Rectangle 53"/>
          <p:cNvSpPr/>
          <p:nvPr/>
        </p:nvSpPr>
        <p:spPr>
          <a:xfrm>
            <a:off x="2199353" y="4384856"/>
            <a:ext cx="285684" cy="617468"/>
          </a:xfrm>
          <a:prstGeom prst="roundRect">
            <a:avLst/>
          </a:prstGeom>
          <a:solidFill>
            <a:srgbClr val="0070C0">
              <a:alpha val="25000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031789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8" grpId="0" build="p" bldLvl="2"/>
      <p:bldP spid="56" grpId="0" animBg="1"/>
      <p:bldP spid="57" grpId="0" animBg="1"/>
      <p:bldP spid="58" grpId="0" animBg="1"/>
      <p:bldP spid="6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Supported by Simple Jupyter Interface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11696"/>
            <a:ext cx="7935410" cy="408685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883400" y="5898551"/>
            <a:ext cx="4470400" cy="646331"/>
          </a:xfrm>
          <a:prstGeom prst="rect">
            <a:avLst/>
          </a:prstGeom>
          <a:solidFill>
            <a:schemeClr val="accent1"/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600" dirty="0" err="1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s</a:t>
            </a:r>
            <a:r>
              <a:rPr lang="en-US" sz="3600" dirty="0" err="1" smtClean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norkel.stanford.edu</a:t>
            </a:r>
            <a:endParaRPr lang="en-US" sz="3600" dirty="0">
              <a:solidFill>
                <a:schemeClr val="bg1"/>
              </a:solidFill>
              <a:latin typeface="Helvetica Light" charset="0"/>
              <a:ea typeface="Helvetica Light" charset="0"/>
              <a:cs typeface="Helvetica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811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Logistics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eriod"/>
            </a:pPr>
            <a:endParaRPr lang="en-US" dirty="0" smtClean="0">
              <a:latin typeface="+mj-lt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+mj-lt"/>
              </a:rPr>
              <a:t>Projects Discussion</a:t>
            </a:r>
            <a:endParaRPr lang="en-US" dirty="0" smtClean="0">
              <a:latin typeface="+mj-lt"/>
            </a:endParaRPr>
          </a:p>
          <a:p>
            <a:pPr marL="514350" indent="-514350">
              <a:buFont typeface="+mj-lt"/>
              <a:buAutoNum type="arabicPeriod"/>
            </a:pPr>
            <a:endParaRPr lang="en-US" dirty="0" smtClean="0">
              <a:latin typeface="+mj-lt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+mj-lt"/>
              </a:rPr>
              <a:t>Project Proposals (Due next Tuesday 2/27)</a:t>
            </a:r>
          </a:p>
          <a:p>
            <a:pPr lvl="1"/>
            <a:r>
              <a:rPr lang="en-US" dirty="0" smtClean="0">
                <a:latin typeface="+mj-lt"/>
              </a:rPr>
              <a:t>One-page description of what you want to work on</a:t>
            </a:r>
          </a:p>
          <a:p>
            <a:pPr lvl="1"/>
            <a:r>
              <a:rPr lang="en-US" dirty="0" smtClean="0">
                <a:latin typeface="+mj-lt"/>
              </a:rPr>
              <a:t>Elements: 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dirty="0" smtClean="0">
                <a:latin typeface="+mj-lt"/>
              </a:rPr>
              <a:t>What is the Problem?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dirty="0" smtClean="0">
                <a:latin typeface="+mj-lt"/>
              </a:rPr>
              <a:t>Why is it interesting and important?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dirty="0" smtClean="0">
                <a:latin typeface="+mj-lt"/>
              </a:rPr>
              <a:t>Why is it hard?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dirty="0" smtClean="0">
                <a:latin typeface="+mj-lt"/>
              </a:rPr>
              <a:t>Why hasn’t it been solved before?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dirty="0" smtClean="0">
                <a:latin typeface="+mj-lt"/>
              </a:rPr>
              <a:t>If you have a plan of attack please list</a:t>
            </a:r>
          </a:p>
          <a:p>
            <a:pPr marL="1371600" lvl="2" indent="-457200">
              <a:buFont typeface="+mj-lt"/>
              <a:buAutoNum type="arabicPeriod"/>
            </a:pPr>
            <a:endParaRPr lang="en-US" dirty="0">
              <a:latin typeface="+mj-lt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dirty="0" smtClean="0">
                <a:latin typeface="+mj-lt"/>
              </a:rPr>
              <a:t>Individual meetings to discuss your proposals</a:t>
            </a:r>
            <a:endParaRPr lang="en-US" dirty="0">
              <a:latin typeface="+mj-lt"/>
            </a:endParaRPr>
          </a:p>
          <a:p>
            <a:pPr marL="514350" indent="-514350">
              <a:buFont typeface="+mj-lt"/>
              <a:buAutoNum type="arabicPeriod"/>
            </a:pPr>
            <a:endParaRPr lang="en-US" dirty="0" smtClean="0">
              <a:latin typeface="+mj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29007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Broader Perspective: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i="1" dirty="0" smtClean="0"/>
              <a:t>A Template for</a:t>
            </a:r>
            <a:r>
              <a:rPr lang="en-US" dirty="0" smtClean="0"/>
              <a:t> </a:t>
            </a:r>
            <a:r>
              <a:rPr lang="en-US" i="1" dirty="0" smtClean="0"/>
              <a:t>Weak Supervision</a:t>
            </a:r>
            <a:endParaRPr lang="en-US" i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80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2" y="1956391"/>
            <a:ext cx="6062663" cy="4231759"/>
          </a:xfrm>
        </p:spPr>
        <p:txBody>
          <a:bodyPr/>
          <a:lstStyle/>
          <a:p>
            <a:r>
              <a:rPr lang="en-US" dirty="0">
                <a:latin typeface="Helvetica Neue Light" charset="0"/>
                <a:ea typeface="Helvetica Neue Light" charset="0"/>
                <a:cs typeface="Helvetica Neue Light" charset="0"/>
              </a:rPr>
              <a:t>Distant supervision</a:t>
            </a:r>
          </a:p>
          <a:p>
            <a:endParaRPr lang="en-US" dirty="0" smtClean="0">
              <a:latin typeface="Helvetica Neue Light" charset="0"/>
              <a:ea typeface="Helvetica Neue Light" charset="0"/>
              <a:cs typeface="Helvetica Neue Light" charset="0"/>
            </a:endParaRPr>
          </a:p>
          <a:p>
            <a:r>
              <a:rPr lang="en-US" dirty="0" smtClean="0">
                <a:latin typeface="Helvetica Neue Light" charset="0"/>
                <a:ea typeface="Helvetica Neue Light" charset="0"/>
                <a:cs typeface="Helvetica Neue Light" charset="0"/>
              </a:rPr>
              <a:t>Crowdsourcing</a:t>
            </a:r>
            <a:endParaRPr lang="en-US" dirty="0"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dirty="0" smtClean="0">
              <a:latin typeface="Helvetica Neue Light" charset="0"/>
              <a:ea typeface="Helvetica Neue Light" charset="0"/>
              <a:cs typeface="Helvetica Neue Light" charset="0"/>
            </a:endParaRPr>
          </a:p>
          <a:p>
            <a:r>
              <a:rPr lang="en-US" dirty="0" smtClean="0">
                <a:latin typeface="Helvetica Neue Light" charset="0"/>
                <a:ea typeface="Helvetica Neue Light" charset="0"/>
                <a:cs typeface="Helvetica Neue Light" charset="0"/>
              </a:rPr>
              <a:t>Weak </a:t>
            </a:r>
            <a:r>
              <a:rPr lang="en-US" dirty="0">
                <a:latin typeface="Helvetica Neue Light" charset="0"/>
                <a:ea typeface="Helvetica Neue Light" charset="0"/>
                <a:cs typeface="Helvetica Neue Light" charset="0"/>
              </a:rPr>
              <a:t>classifiers</a:t>
            </a:r>
          </a:p>
          <a:p>
            <a:endParaRPr lang="en-US" dirty="0" smtClean="0">
              <a:latin typeface="Helvetica Neue Light" charset="0"/>
              <a:ea typeface="Helvetica Neue Light" charset="0"/>
              <a:cs typeface="Helvetica Neue Light" charset="0"/>
            </a:endParaRPr>
          </a:p>
          <a:p>
            <a:r>
              <a:rPr lang="en-US" dirty="0" smtClean="0">
                <a:latin typeface="Helvetica Neue Light" charset="0"/>
                <a:ea typeface="Helvetica Neue Light" charset="0"/>
                <a:cs typeface="Helvetica Neue Light" charset="0"/>
              </a:rPr>
              <a:t>Domain heuristics </a:t>
            </a:r>
            <a:r>
              <a:rPr lang="en-US" dirty="0">
                <a:latin typeface="Helvetica Neue Light" charset="0"/>
                <a:ea typeface="Helvetica Neue Light" charset="0"/>
                <a:cs typeface="Helvetica Neue Light" charset="0"/>
              </a:rPr>
              <a:t>/ rules</a:t>
            </a:r>
          </a:p>
          <a:p>
            <a:endParaRPr lang="en-US" dirty="0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pic>
        <p:nvPicPr>
          <p:cNvPr id="93" name="Picture 92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52947" y="1808062"/>
            <a:ext cx="861367" cy="861367"/>
          </a:xfrm>
          <a:prstGeom prst="rect">
            <a:avLst/>
          </a:prstGeom>
        </p:spPr>
      </p:pic>
      <p:pic>
        <p:nvPicPr>
          <p:cNvPr id="94" name="Picture 93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61303" y="1825626"/>
            <a:ext cx="1018095" cy="861367"/>
          </a:xfrm>
          <a:prstGeom prst="rect">
            <a:avLst/>
          </a:prstGeom>
        </p:spPr>
      </p:pic>
      <p:pic>
        <p:nvPicPr>
          <p:cNvPr id="95" name="Picture 94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21161" y="2885565"/>
            <a:ext cx="1324939" cy="708203"/>
          </a:xfrm>
          <a:prstGeom prst="rect">
            <a:avLst/>
          </a:prstGeom>
        </p:spPr>
      </p:pic>
      <p:pic>
        <p:nvPicPr>
          <p:cNvPr id="97" name="Picture 96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51377" y="2920693"/>
            <a:ext cx="637947" cy="637947"/>
          </a:xfrm>
          <a:prstGeom prst="rect">
            <a:avLst/>
          </a:prstGeom>
        </p:spPr>
      </p:pic>
      <p:sp>
        <p:nvSpPr>
          <p:cNvPr id="5" name="Striped Right Arrow 4"/>
          <p:cNvSpPr/>
          <p:nvPr/>
        </p:nvSpPr>
        <p:spPr>
          <a:xfrm rot="5400000">
            <a:off x="8822291" y="3803501"/>
            <a:ext cx="847619" cy="1095153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>
              <a:solidFill>
                <a:prstClr val="white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7879957" y="5043256"/>
                <a:ext cx="273228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defTabSz="914377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solidFill>
                            <a:prstClr val="black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𝜆</m:t>
                      </m:r>
                      <m:r>
                        <a:rPr lang="en-US" sz="2800" i="1">
                          <a:solidFill>
                            <a:prstClr val="black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 :</m:t>
                      </m:r>
                      <m:r>
                        <a:rPr lang="en-US" sz="2800" i="1">
                          <a:solidFill>
                            <a:prstClr val="black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𝑋</m:t>
                      </m:r>
                      <m:r>
                        <a:rPr lang="en-US" sz="2800" i="1">
                          <a:solidFill>
                            <a:prstClr val="black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 ↦</m:t>
                      </m:r>
                      <m:r>
                        <a:rPr lang="en-US" sz="2800" i="1">
                          <a:solidFill>
                            <a:prstClr val="black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𝑌</m:t>
                      </m:r>
                      <m:r>
                        <a:rPr lang="en-US" sz="2800" i="1">
                          <a:solidFill>
                            <a:prstClr val="black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∪{∅}</m:t>
                      </m:r>
                    </m:oMath>
                  </m:oMathPara>
                </a14:m>
                <a:endParaRPr lang="en-US" sz="28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9956" y="5043256"/>
                <a:ext cx="2732286" cy="523220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>
                <a:latin typeface="Helvetica Neue Light" charset="0"/>
                <a:ea typeface="Helvetica Neue Light" charset="0"/>
                <a:cs typeface="Helvetica Neue Light" charset="0"/>
              </a:rPr>
              <a:t>A Unifying Method for Weak Supervision</a:t>
            </a:r>
            <a:endParaRPr lang="en-US" dirty="0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6134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handle such a diversity of weak supervision sources?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909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6714998" cy="2852737"/>
          </a:xfrm>
        </p:spPr>
        <p:txBody>
          <a:bodyPr/>
          <a:lstStyle/>
          <a:p>
            <a:r>
              <a:rPr lang="en-US" smtClean="0"/>
              <a:t>Step 2: Modeling Weak Supervision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8345823" y="2148650"/>
            <a:ext cx="1881538" cy="2701396"/>
            <a:chOff x="8749871" y="1412816"/>
            <a:chExt cx="1386589" cy="1990779"/>
          </a:xfrm>
        </p:grpSpPr>
        <p:grpSp>
          <p:nvGrpSpPr>
            <p:cNvPr id="5" name="Group 4"/>
            <p:cNvGrpSpPr/>
            <p:nvPr/>
          </p:nvGrpSpPr>
          <p:grpSpPr>
            <a:xfrm rot="2386027">
              <a:off x="9079026" y="1927551"/>
              <a:ext cx="726661" cy="176963"/>
              <a:chOff x="7594270" y="4689207"/>
              <a:chExt cx="726661" cy="176963"/>
            </a:xfrm>
          </p:grpSpPr>
          <p:sp>
            <p:nvSpPr>
              <p:cNvPr id="31" name="Rectangle 30"/>
              <p:cNvSpPr/>
              <p:nvPr/>
            </p:nvSpPr>
            <p:spPr>
              <a:xfrm>
                <a:off x="7869119" y="4689207"/>
                <a:ext cx="176963" cy="176963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cxnSp>
            <p:nvCxnSpPr>
              <p:cNvPr id="32" name="Straight Connector 31"/>
              <p:cNvCxnSpPr/>
              <p:nvPr/>
            </p:nvCxnSpPr>
            <p:spPr>
              <a:xfrm>
                <a:off x="7594270" y="4777688"/>
                <a:ext cx="274849" cy="1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>
              <a:xfrm>
                <a:off x="8046082" y="4777688"/>
                <a:ext cx="274849" cy="1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" name="Group 5"/>
            <p:cNvGrpSpPr/>
            <p:nvPr/>
          </p:nvGrpSpPr>
          <p:grpSpPr>
            <a:xfrm rot="19213973" flipV="1">
              <a:off x="9079026" y="2706986"/>
              <a:ext cx="726661" cy="176963"/>
              <a:chOff x="7594270" y="4689207"/>
              <a:chExt cx="726661" cy="176963"/>
            </a:xfrm>
          </p:grpSpPr>
          <p:sp>
            <p:nvSpPr>
              <p:cNvPr id="28" name="Rectangle 27"/>
              <p:cNvSpPr/>
              <p:nvPr/>
            </p:nvSpPr>
            <p:spPr>
              <a:xfrm>
                <a:off x="7869119" y="4689207"/>
                <a:ext cx="176963" cy="176963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cxnSp>
            <p:nvCxnSpPr>
              <p:cNvPr id="29" name="Straight Connector 28"/>
              <p:cNvCxnSpPr/>
              <p:nvPr/>
            </p:nvCxnSpPr>
            <p:spPr>
              <a:xfrm>
                <a:off x="7594270" y="4777688"/>
                <a:ext cx="274849" cy="1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>
              <a:xfrm>
                <a:off x="8046082" y="4777688"/>
                <a:ext cx="274849" cy="1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" name="Group 6"/>
            <p:cNvGrpSpPr/>
            <p:nvPr/>
          </p:nvGrpSpPr>
          <p:grpSpPr>
            <a:xfrm rot="10800000" flipV="1">
              <a:off x="9079026" y="2320858"/>
              <a:ext cx="726661" cy="176963"/>
              <a:chOff x="7594270" y="4689207"/>
              <a:chExt cx="726661" cy="176963"/>
            </a:xfrm>
          </p:grpSpPr>
          <p:sp>
            <p:nvSpPr>
              <p:cNvPr id="25" name="Rectangle 24"/>
              <p:cNvSpPr/>
              <p:nvPr/>
            </p:nvSpPr>
            <p:spPr>
              <a:xfrm>
                <a:off x="7869119" y="4689207"/>
                <a:ext cx="176963" cy="176963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cxnSp>
            <p:nvCxnSpPr>
              <p:cNvPr id="26" name="Straight Connector 25"/>
              <p:cNvCxnSpPr/>
              <p:nvPr/>
            </p:nvCxnSpPr>
            <p:spPr>
              <a:xfrm>
                <a:off x="7594270" y="4777688"/>
                <a:ext cx="274849" cy="1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>
              <a:xfrm>
                <a:off x="8046082" y="4777688"/>
                <a:ext cx="274849" cy="1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" name="Group 7"/>
            <p:cNvGrpSpPr/>
            <p:nvPr/>
          </p:nvGrpSpPr>
          <p:grpSpPr>
            <a:xfrm rot="16200000" flipV="1">
              <a:off x="8645272" y="1976805"/>
              <a:ext cx="686714" cy="116372"/>
              <a:chOff x="7580757" y="4689209"/>
              <a:chExt cx="686714" cy="116372"/>
            </a:xfrm>
          </p:grpSpPr>
          <p:sp>
            <p:nvSpPr>
              <p:cNvPr id="22" name="Rectangle 21"/>
              <p:cNvSpPr/>
              <p:nvPr/>
            </p:nvSpPr>
            <p:spPr>
              <a:xfrm>
                <a:off x="7869121" y="4689209"/>
                <a:ext cx="116372" cy="116372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cxnSp>
            <p:nvCxnSpPr>
              <p:cNvPr id="23" name="Straight Connector 22"/>
              <p:cNvCxnSpPr/>
              <p:nvPr/>
            </p:nvCxnSpPr>
            <p:spPr>
              <a:xfrm rot="16200000">
                <a:off x="7724417" y="4603735"/>
                <a:ext cx="1044" cy="288364"/>
              </a:xfrm>
              <a:prstGeom prst="line">
                <a:avLst/>
              </a:prstGeom>
              <a:ln w="12700"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>
              <a:xfrm>
                <a:off x="7992622" y="4751713"/>
                <a:ext cx="274849" cy="1"/>
              </a:xfrm>
              <a:prstGeom prst="line">
                <a:avLst/>
              </a:prstGeom>
              <a:ln w="12700"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" name="Group 8"/>
            <p:cNvGrpSpPr/>
            <p:nvPr/>
          </p:nvGrpSpPr>
          <p:grpSpPr>
            <a:xfrm>
              <a:off x="8749871" y="2927426"/>
              <a:ext cx="476169" cy="476169"/>
              <a:chOff x="5506720" y="4245991"/>
              <a:chExt cx="839595" cy="839595"/>
            </a:xfrm>
            <a:solidFill>
              <a:schemeClr val="bg1"/>
            </a:solidFill>
          </p:grpSpPr>
          <p:sp>
            <p:nvSpPr>
              <p:cNvPr id="20" name="Oval 19"/>
              <p:cNvSpPr/>
              <p:nvPr/>
            </p:nvSpPr>
            <p:spPr>
              <a:xfrm>
                <a:off x="5506720" y="4245991"/>
                <a:ext cx="839595" cy="839595"/>
              </a:xfrm>
              <a:prstGeom prst="ellipse">
                <a:avLst/>
              </a:prstGeom>
              <a:grpFill/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TextBox 20"/>
                  <p:cNvSpPr txBox="1"/>
                  <p:nvPr/>
                </p:nvSpPr>
                <p:spPr>
                  <a:xfrm>
                    <a:off x="5731609" y="4411997"/>
                    <a:ext cx="481077" cy="479910"/>
                  </a:xfrm>
                  <a:prstGeom prst="rect">
                    <a:avLst/>
                  </a:prstGeom>
                  <a:grp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170" name="TextBox 16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31608" y="4411997"/>
                    <a:ext cx="494517" cy="488413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 l="-21739" r="-6522" b="-1555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0" name="Group 9"/>
            <p:cNvGrpSpPr/>
            <p:nvPr/>
          </p:nvGrpSpPr>
          <p:grpSpPr>
            <a:xfrm>
              <a:off x="8749871" y="2167141"/>
              <a:ext cx="476169" cy="476169"/>
              <a:chOff x="5506720" y="4245991"/>
              <a:chExt cx="839595" cy="839595"/>
            </a:xfrm>
            <a:solidFill>
              <a:schemeClr val="bg1"/>
            </a:solidFill>
          </p:grpSpPr>
          <p:sp>
            <p:nvSpPr>
              <p:cNvPr id="18" name="Oval 17"/>
              <p:cNvSpPr/>
              <p:nvPr/>
            </p:nvSpPr>
            <p:spPr>
              <a:xfrm>
                <a:off x="5506720" y="4245991"/>
                <a:ext cx="839595" cy="839595"/>
              </a:xfrm>
              <a:prstGeom prst="ellipse">
                <a:avLst/>
              </a:prstGeom>
              <a:grpFill/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TextBox 18"/>
                  <p:cNvSpPr txBox="1"/>
                  <p:nvPr/>
                </p:nvSpPr>
                <p:spPr>
                  <a:xfrm>
                    <a:off x="5731609" y="4411997"/>
                    <a:ext cx="481077" cy="479910"/>
                  </a:xfrm>
                  <a:prstGeom prst="rect">
                    <a:avLst/>
                  </a:prstGeom>
                  <a:grp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177" name="TextBox 17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31608" y="4411997"/>
                    <a:ext cx="494517" cy="488413"/>
                  </a:xfrm>
                  <a:prstGeom prst="rect">
                    <a:avLst/>
                  </a:prstGeom>
                  <a:blipFill rotWithShape="0">
                    <a:blip r:embed="rId7"/>
                    <a:stretch>
                      <a:fillRect l="-21739" r="-6522" b="-1521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1" name="Group 10"/>
            <p:cNvGrpSpPr/>
            <p:nvPr/>
          </p:nvGrpSpPr>
          <p:grpSpPr>
            <a:xfrm>
              <a:off x="8749871" y="1412816"/>
              <a:ext cx="476169" cy="476169"/>
              <a:chOff x="5506720" y="4245991"/>
              <a:chExt cx="839595" cy="839595"/>
            </a:xfrm>
            <a:solidFill>
              <a:schemeClr val="bg1"/>
            </a:solidFill>
          </p:grpSpPr>
          <p:sp>
            <p:nvSpPr>
              <p:cNvPr id="16" name="Oval 15"/>
              <p:cNvSpPr/>
              <p:nvPr/>
            </p:nvSpPr>
            <p:spPr>
              <a:xfrm>
                <a:off x="5506720" y="4245991"/>
                <a:ext cx="839595" cy="839595"/>
              </a:xfrm>
              <a:prstGeom prst="ellipse">
                <a:avLst/>
              </a:prstGeom>
              <a:grpFill/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TextBox 16"/>
                  <p:cNvSpPr txBox="1"/>
                  <p:nvPr/>
                </p:nvSpPr>
                <p:spPr>
                  <a:xfrm>
                    <a:off x="5731609" y="4411997"/>
                    <a:ext cx="471828" cy="479910"/>
                  </a:xfrm>
                  <a:prstGeom prst="rect">
                    <a:avLst/>
                  </a:prstGeom>
                  <a:grp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180" name="TextBox 17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31608" y="4411997"/>
                    <a:ext cx="485133" cy="488413"/>
                  </a:xfrm>
                  <a:prstGeom prst="rect">
                    <a:avLst/>
                  </a:prstGeom>
                  <a:blipFill rotWithShape="0">
                    <a:blip r:embed="rId8"/>
                    <a:stretch>
                      <a:fillRect l="-22222" r="-6667" b="-1521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2" name="Group 11"/>
            <p:cNvGrpSpPr/>
            <p:nvPr/>
          </p:nvGrpSpPr>
          <p:grpSpPr>
            <a:xfrm>
              <a:off x="9660291" y="2168485"/>
              <a:ext cx="476169" cy="476169"/>
              <a:chOff x="9660291" y="2168485"/>
              <a:chExt cx="476169" cy="476169"/>
            </a:xfrm>
          </p:grpSpPr>
          <p:sp>
            <p:nvSpPr>
              <p:cNvPr id="14" name="Oval 13"/>
              <p:cNvSpPr/>
              <p:nvPr/>
            </p:nvSpPr>
            <p:spPr>
              <a:xfrm>
                <a:off x="9660291" y="2168485"/>
                <a:ext cx="476169" cy="476169"/>
              </a:xfrm>
              <a:prstGeom prst="ellipse">
                <a:avLst/>
              </a:prstGeom>
              <a:solidFill>
                <a:schemeClr val="bg2"/>
              </a:solidFill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TextBox 14"/>
                  <p:cNvSpPr txBox="1"/>
                  <p:nvPr/>
                </p:nvSpPr>
                <p:spPr>
                  <a:xfrm>
                    <a:off x="9813668" y="2280771"/>
                    <a:ext cx="193359" cy="2721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latin typeface="Cambria Math" charset="0"/>
                            </a:rPr>
                            <m:t>𝑌</m:t>
                          </m:r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181" name="TextBox 18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813668" y="2280771"/>
                    <a:ext cx="198003" cy="276999"/>
                  </a:xfrm>
                  <a:prstGeom prst="rect">
                    <a:avLst/>
                  </a:prstGeom>
                  <a:blipFill rotWithShape="0">
                    <a:blip r:embed="rId9"/>
                    <a:stretch>
                      <a:fillRect l="-27273" r="-21212" b="-434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34" name="Right Arrow 33"/>
          <p:cNvSpPr/>
          <p:nvPr/>
        </p:nvSpPr>
        <p:spPr>
          <a:xfrm>
            <a:off x="10466595" y="3258657"/>
            <a:ext cx="640317" cy="5048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35" name="Right Arrow 34"/>
          <p:cNvSpPr/>
          <p:nvPr/>
        </p:nvSpPr>
        <p:spPr>
          <a:xfrm>
            <a:off x="7546848" y="2331097"/>
            <a:ext cx="578838" cy="321543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ight Arrow 35"/>
          <p:cNvSpPr/>
          <p:nvPr/>
        </p:nvSpPr>
        <p:spPr>
          <a:xfrm>
            <a:off x="7546848" y="3293654"/>
            <a:ext cx="578838" cy="321543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ight Arrow 36"/>
          <p:cNvSpPr/>
          <p:nvPr/>
        </p:nvSpPr>
        <p:spPr>
          <a:xfrm>
            <a:off x="7546848" y="4311883"/>
            <a:ext cx="578838" cy="321543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/>
              <p:cNvSpPr txBox="1"/>
              <p:nvPr/>
            </p:nvSpPr>
            <p:spPr>
              <a:xfrm>
                <a:off x="11214956" y="3310639"/>
                <a:ext cx="262380" cy="3759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𝑌</m:t>
                          </m:r>
                        </m:e>
                      </m:ac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14956" y="3310639"/>
                <a:ext cx="262380" cy="375937"/>
              </a:xfrm>
              <a:prstGeom prst="rect">
                <a:avLst/>
              </a:prstGeom>
              <a:blipFill rotWithShape="0">
                <a:blip r:embed="rId10"/>
                <a:stretch>
                  <a:fillRect l="-25581" t="-14516" r="-58140" b="-48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9" name="Group 38"/>
          <p:cNvGrpSpPr/>
          <p:nvPr/>
        </p:nvGrpSpPr>
        <p:grpSpPr>
          <a:xfrm>
            <a:off x="831851" y="1075631"/>
            <a:ext cx="3935222" cy="928898"/>
            <a:chOff x="128995" y="2432326"/>
            <a:chExt cx="11444303" cy="2701396"/>
          </a:xfrm>
        </p:grpSpPr>
        <p:grpSp>
          <p:nvGrpSpPr>
            <p:cNvPr id="40" name="Group 39"/>
            <p:cNvGrpSpPr/>
            <p:nvPr/>
          </p:nvGrpSpPr>
          <p:grpSpPr>
            <a:xfrm>
              <a:off x="128995" y="2497002"/>
              <a:ext cx="4013639" cy="2513195"/>
              <a:chOff x="-264142" y="2497002"/>
              <a:chExt cx="4013639" cy="2513195"/>
            </a:xfrm>
          </p:grpSpPr>
          <p:grpSp>
            <p:nvGrpSpPr>
              <p:cNvPr id="93" name="Group 92"/>
              <p:cNvGrpSpPr/>
              <p:nvPr/>
            </p:nvGrpSpPr>
            <p:grpSpPr>
              <a:xfrm>
                <a:off x="-264142" y="2504702"/>
                <a:ext cx="1315589" cy="1380675"/>
                <a:chOff x="4152623" y="1250744"/>
                <a:chExt cx="1315589" cy="1380675"/>
              </a:xfrm>
            </p:grpSpPr>
            <p:grpSp>
              <p:nvGrpSpPr>
                <p:cNvPr id="100" name="Group 99"/>
                <p:cNvGrpSpPr/>
                <p:nvPr/>
              </p:nvGrpSpPr>
              <p:grpSpPr>
                <a:xfrm>
                  <a:off x="4576299" y="1948615"/>
                  <a:ext cx="468984" cy="682804"/>
                  <a:chOff x="4318000" y="1197566"/>
                  <a:chExt cx="618067" cy="899858"/>
                </a:xfrm>
              </p:grpSpPr>
              <p:sp>
                <p:nvSpPr>
                  <p:cNvPr id="102" name="Round Same Side Corner Rectangle 101"/>
                  <p:cNvSpPr/>
                  <p:nvPr/>
                </p:nvSpPr>
                <p:spPr>
                  <a:xfrm>
                    <a:off x="4318000" y="1566333"/>
                    <a:ext cx="618067" cy="531091"/>
                  </a:xfrm>
                  <a:prstGeom prst="round2SameRect">
                    <a:avLst/>
                  </a:prstGeom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"/>
                  </a:p>
                </p:txBody>
              </p:sp>
              <p:sp>
                <p:nvSpPr>
                  <p:cNvPr id="103" name="Oval 102"/>
                  <p:cNvSpPr/>
                  <p:nvPr/>
                </p:nvSpPr>
                <p:spPr>
                  <a:xfrm>
                    <a:off x="4389966" y="1197566"/>
                    <a:ext cx="474134" cy="474134"/>
                  </a:xfrm>
                  <a:prstGeom prst="ellipse">
                    <a:avLst/>
                  </a:prstGeom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"/>
                  </a:p>
                </p:txBody>
              </p:sp>
            </p:grpSp>
            <p:sp>
              <p:nvSpPr>
                <p:cNvPr id="101" name="TextBox 100"/>
                <p:cNvSpPr txBox="1"/>
                <p:nvPr/>
              </p:nvSpPr>
              <p:spPr>
                <a:xfrm>
                  <a:off x="4152623" y="1250744"/>
                  <a:ext cx="1315589" cy="30946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" dirty="0" smtClean="0">
                      <a:solidFill>
                        <a:schemeClr val="accent2"/>
                      </a:solidFill>
                    </a:rPr>
                    <a:t>DOMAIN EXPERT</a:t>
                  </a:r>
                  <a:endParaRPr lang="en-US" sz="200" dirty="0">
                    <a:solidFill>
                      <a:schemeClr val="accent2"/>
                    </a:solidFill>
                  </a:endParaRPr>
                </a:p>
              </p:txBody>
            </p:sp>
          </p:grpSp>
          <p:sp>
            <p:nvSpPr>
              <p:cNvPr id="94" name="Right Arrow 93"/>
              <p:cNvSpPr/>
              <p:nvPr/>
            </p:nvSpPr>
            <p:spPr>
              <a:xfrm rot="19040097">
                <a:off x="820494" y="3048466"/>
                <a:ext cx="578300" cy="224608"/>
              </a:xfrm>
              <a:prstGeom prst="rightArrow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"/>
              </a:p>
            </p:txBody>
          </p:sp>
          <p:sp>
            <p:nvSpPr>
              <p:cNvPr id="95" name="Right Arrow 94"/>
              <p:cNvSpPr/>
              <p:nvPr/>
            </p:nvSpPr>
            <p:spPr>
              <a:xfrm>
                <a:off x="820914" y="3593479"/>
                <a:ext cx="578300" cy="224608"/>
              </a:xfrm>
              <a:prstGeom prst="rightArrow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"/>
              </a:p>
            </p:txBody>
          </p:sp>
          <p:sp>
            <p:nvSpPr>
              <p:cNvPr id="96" name="Right Arrow 95"/>
              <p:cNvSpPr/>
              <p:nvPr/>
            </p:nvSpPr>
            <p:spPr>
              <a:xfrm rot="2559903" flipV="1">
                <a:off x="820494" y="4138492"/>
                <a:ext cx="578300" cy="224608"/>
              </a:xfrm>
              <a:prstGeom prst="rightArrow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"/>
              </a:p>
            </p:txBody>
          </p:sp>
          <p:sp>
            <p:nvSpPr>
              <p:cNvPr id="97" name="TextBox 96"/>
              <p:cNvSpPr txBox="1"/>
              <p:nvPr/>
            </p:nvSpPr>
            <p:spPr>
              <a:xfrm>
                <a:off x="1589904" y="2497002"/>
                <a:ext cx="2159593" cy="464199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00" b="1" dirty="0">
                    <a:solidFill>
                      <a:srgbClr val="00FA00"/>
                    </a:solidFill>
                    <a:latin typeface="Andale Mono"/>
                    <a:cs typeface="Andale Mono"/>
                  </a:rPr>
                  <a:t>def</a:t>
                </a:r>
                <a:r>
                  <a:rPr lang="en-US" sz="200" dirty="0">
                    <a:solidFill>
                      <a:srgbClr val="00FA00"/>
                    </a:solidFill>
                    <a:latin typeface="Andale Mono"/>
                    <a:cs typeface="Andale Mono"/>
                  </a:rPr>
                  <a:t> lf1(x):</a:t>
                </a:r>
              </a:p>
              <a:p>
                <a:r>
                  <a:rPr lang="en-US" sz="200" dirty="0">
                    <a:solidFill>
                      <a:srgbClr val="00FA00"/>
                    </a:solidFill>
                    <a:latin typeface="Andale Mono"/>
                    <a:cs typeface="Andale Mono"/>
                  </a:rPr>
                  <a:t> </a:t>
                </a:r>
                <a:r>
                  <a:rPr lang="en-US" sz="200" dirty="0" smtClean="0">
                    <a:solidFill>
                      <a:srgbClr val="00FA00"/>
                    </a:solidFill>
                    <a:latin typeface="Andale Mono"/>
                    <a:cs typeface="Andale Mono"/>
                  </a:rPr>
                  <a:t> cid </a:t>
                </a:r>
                <a:r>
                  <a:rPr lang="en-US" sz="200" dirty="0">
                    <a:solidFill>
                      <a:srgbClr val="00FA00"/>
                    </a:solidFill>
                    <a:latin typeface="Andale Mono"/>
                    <a:cs typeface="Andale Mono"/>
                  </a:rPr>
                  <a:t>= (x.chemical_id, x.disease_id)</a:t>
                </a:r>
              </a:p>
              <a:p>
                <a:r>
                  <a:rPr lang="en-US" sz="200" dirty="0" smtClean="0">
                    <a:solidFill>
                      <a:srgbClr val="00FA00"/>
                    </a:solidFill>
                    <a:latin typeface="Andale Mono"/>
                    <a:cs typeface="Andale Mono"/>
                  </a:rPr>
                  <a:t>  </a:t>
                </a:r>
                <a:r>
                  <a:rPr lang="en-US" sz="200" b="1" dirty="0" smtClean="0">
                    <a:solidFill>
                      <a:srgbClr val="00FA00"/>
                    </a:solidFill>
                    <a:latin typeface="Andale Mono"/>
                    <a:cs typeface="Andale Mono"/>
                  </a:rPr>
                  <a:t>return </a:t>
                </a:r>
                <a:r>
                  <a:rPr lang="en-US" sz="200" dirty="0">
                    <a:solidFill>
                      <a:srgbClr val="00FA00"/>
                    </a:solidFill>
                    <a:latin typeface="Andale Mono"/>
                    <a:cs typeface="Andale Mono"/>
                  </a:rPr>
                  <a:t>1 </a:t>
                </a:r>
                <a:r>
                  <a:rPr lang="en-US" sz="200" b="1" dirty="0">
                    <a:solidFill>
                      <a:srgbClr val="00FA00"/>
                    </a:solidFill>
                    <a:latin typeface="Andale Mono"/>
                    <a:cs typeface="Andale Mono"/>
                  </a:rPr>
                  <a:t>if</a:t>
                </a:r>
                <a:r>
                  <a:rPr lang="en-US" sz="200" dirty="0">
                    <a:solidFill>
                      <a:srgbClr val="00FA00"/>
                    </a:solidFill>
                    <a:latin typeface="Andale Mono"/>
                    <a:cs typeface="Andale Mono"/>
                  </a:rPr>
                  <a:t> cid in KB </a:t>
                </a:r>
                <a:r>
                  <a:rPr lang="en-US" sz="200" b="1" dirty="0">
                    <a:solidFill>
                      <a:srgbClr val="00FA00"/>
                    </a:solidFill>
                    <a:latin typeface="Andale Mono"/>
                    <a:cs typeface="Andale Mono"/>
                  </a:rPr>
                  <a:t>else </a:t>
                </a:r>
                <a:r>
                  <a:rPr lang="en-US" sz="200" dirty="0">
                    <a:solidFill>
                      <a:srgbClr val="00FA00"/>
                    </a:solidFill>
                    <a:latin typeface="Andale Mono"/>
                    <a:cs typeface="Andale Mono"/>
                  </a:rPr>
                  <a:t>0</a:t>
                </a:r>
              </a:p>
            </p:txBody>
          </p:sp>
          <p:sp>
            <p:nvSpPr>
              <p:cNvPr id="98" name="TextBox 97"/>
              <p:cNvSpPr txBox="1"/>
              <p:nvPr/>
            </p:nvSpPr>
            <p:spPr>
              <a:xfrm>
                <a:off x="1589904" y="3464563"/>
                <a:ext cx="2159593" cy="464199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00" b="1" dirty="0">
                    <a:solidFill>
                      <a:srgbClr val="00FA00"/>
                    </a:solidFill>
                    <a:latin typeface="Andale Mono"/>
                    <a:cs typeface="Andale Mono"/>
                  </a:rPr>
                  <a:t>def</a:t>
                </a:r>
                <a:r>
                  <a:rPr lang="en-US" sz="200" dirty="0">
                    <a:solidFill>
                      <a:srgbClr val="00FA00"/>
                    </a:solidFill>
                    <a:latin typeface="Andale Mono"/>
                    <a:cs typeface="Andale Mono"/>
                  </a:rPr>
                  <a:t> lf2(x):</a:t>
                </a:r>
              </a:p>
              <a:p>
                <a:r>
                  <a:rPr lang="en-US" sz="200" dirty="0" smtClean="0">
                    <a:solidFill>
                      <a:srgbClr val="00FA00"/>
                    </a:solidFill>
                    <a:latin typeface="Andale Mono"/>
                    <a:cs typeface="Andale Mono"/>
                  </a:rPr>
                  <a:t>  m </a:t>
                </a:r>
                <a:r>
                  <a:rPr lang="en-US" sz="200" dirty="0">
                    <a:solidFill>
                      <a:srgbClr val="00FA00"/>
                    </a:solidFill>
                    <a:latin typeface="Andale Mono"/>
                    <a:cs typeface="Andale Mono"/>
                  </a:rPr>
                  <a:t>= re.search(r’.*</a:t>
                </a:r>
                <a:r>
                  <a:rPr lang="en-US" sz="200" dirty="0" smtClean="0">
                    <a:solidFill>
                      <a:srgbClr val="00FA00"/>
                    </a:solidFill>
                    <a:latin typeface="Andale Mono"/>
                    <a:cs typeface="Andale Mono"/>
                  </a:rPr>
                  <a:t>cause.*’, </a:t>
                </a:r>
                <a:r>
                  <a:rPr lang="en-US" sz="200" dirty="0">
                    <a:solidFill>
                      <a:srgbClr val="00FA00"/>
                    </a:solidFill>
                    <a:latin typeface="Andale Mono"/>
                    <a:cs typeface="Andale Mono"/>
                  </a:rPr>
                  <a:t>x.between)</a:t>
                </a:r>
              </a:p>
              <a:p>
                <a:r>
                  <a:rPr lang="en-US" sz="200" dirty="0" smtClean="0">
                    <a:solidFill>
                      <a:srgbClr val="00FA00"/>
                    </a:solidFill>
                    <a:latin typeface="Andale Mono"/>
                    <a:cs typeface="Andale Mono"/>
                  </a:rPr>
                  <a:t>  </a:t>
                </a:r>
                <a:r>
                  <a:rPr lang="en-US" sz="200" b="1" dirty="0" smtClean="0">
                    <a:solidFill>
                      <a:srgbClr val="00FA00"/>
                    </a:solidFill>
                    <a:latin typeface="Andale Mono"/>
                    <a:cs typeface="Andale Mono"/>
                  </a:rPr>
                  <a:t>return </a:t>
                </a:r>
                <a:r>
                  <a:rPr lang="en-US" sz="200" dirty="0">
                    <a:solidFill>
                      <a:srgbClr val="00FA00"/>
                    </a:solidFill>
                    <a:latin typeface="Andale Mono"/>
                    <a:cs typeface="Andale Mono"/>
                  </a:rPr>
                  <a:t>1 </a:t>
                </a:r>
                <a:r>
                  <a:rPr lang="en-US" sz="200" b="1" dirty="0">
                    <a:solidFill>
                      <a:srgbClr val="00FA00"/>
                    </a:solidFill>
                    <a:latin typeface="Andale Mono"/>
                    <a:cs typeface="Andale Mono"/>
                  </a:rPr>
                  <a:t>if</a:t>
                </a:r>
                <a:r>
                  <a:rPr lang="en-US" sz="200" dirty="0">
                    <a:solidFill>
                      <a:srgbClr val="00FA00"/>
                    </a:solidFill>
                    <a:latin typeface="Andale Mono"/>
                    <a:cs typeface="Andale Mono"/>
                  </a:rPr>
                  <a:t> m </a:t>
                </a:r>
                <a:r>
                  <a:rPr lang="en-US" sz="200" b="1" dirty="0">
                    <a:solidFill>
                      <a:srgbClr val="00FA00"/>
                    </a:solidFill>
                    <a:latin typeface="Andale Mono"/>
                    <a:cs typeface="Andale Mono"/>
                  </a:rPr>
                  <a:t>else </a:t>
                </a:r>
                <a:r>
                  <a:rPr lang="en-US" sz="200" dirty="0">
                    <a:solidFill>
                      <a:srgbClr val="00FA00"/>
                    </a:solidFill>
                    <a:latin typeface="Andale Mono"/>
                    <a:cs typeface="Andale Mono"/>
                  </a:rPr>
                  <a:t>0</a:t>
                </a:r>
              </a:p>
            </p:txBody>
          </p:sp>
          <p:sp>
            <p:nvSpPr>
              <p:cNvPr id="99" name="TextBox 98"/>
              <p:cNvSpPr txBox="1"/>
              <p:nvPr/>
            </p:nvSpPr>
            <p:spPr>
              <a:xfrm>
                <a:off x="1589904" y="4468631"/>
                <a:ext cx="2159593" cy="541566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00" b="1" dirty="0">
                    <a:solidFill>
                      <a:srgbClr val="00FA00"/>
                    </a:solidFill>
                    <a:latin typeface="Andale Mono"/>
                    <a:cs typeface="Andale Mono"/>
                  </a:rPr>
                  <a:t>def</a:t>
                </a:r>
                <a:r>
                  <a:rPr lang="en-US" sz="200" dirty="0">
                    <a:solidFill>
                      <a:srgbClr val="00FA00"/>
                    </a:solidFill>
                    <a:latin typeface="Andale Mono"/>
                    <a:cs typeface="Andale Mono"/>
                  </a:rPr>
                  <a:t> </a:t>
                </a:r>
                <a:r>
                  <a:rPr lang="en-US" sz="200" dirty="0" smtClean="0">
                    <a:solidFill>
                      <a:srgbClr val="00FA00"/>
                    </a:solidFill>
                    <a:latin typeface="Andale Mono"/>
                    <a:cs typeface="Andale Mono"/>
                  </a:rPr>
                  <a:t>lf3(x</a:t>
                </a:r>
                <a:r>
                  <a:rPr lang="en-US" sz="200" dirty="0">
                    <a:solidFill>
                      <a:srgbClr val="00FA00"/>
                    </a:solidFill>
                    <a:latin typeface="Andale Mono"/>
                    <a:cs typeface="Andale Mono"/>
                  </a:rPr>
                  <a:t>):</a:t>
                </a:r>
              </a:p>
              <a:p>
                <a:r>
                  <a:rPr lang="en-US" sz="200" dirty="0">
                    <a:solidFill>
                      <a:srgbClr val="00FA00"/>
                    </a:solidFill>
                    <a:latin typeface="Andale Mono"/>
                    <a:cs typeface="Andale Mono"/>
                  </a:rPr>
                  <a:t> </a:t>
                </a:r>
                <a:r>
                  <a:rPr lang="en-US" sz="200" dirty="0" smtClean="0">
                    <a:solidFill>
                      <a:srgbClr val="00FA00"/>
                    </a:solidFill>
                    <a:latin typeface="Andale Mono"/>
                    <a:cs typeface="Andale Mono"/>
                  </a:rPr>
                  <a:t> m </a:t>
                </a:r>
                <a:r>
                  <a:rPr lang="en-US" sz="200" dirty="0">
                    <a:solidFill>
                      <a:srgbClr val="00FA00"/>
                    </a:solidFill>
                    <a:latin typeface="Andale Mono"/>
                    <a:cs typeface="Andale Mono"/>
                  </a:rPr>
                  <a:t>= re.search(</a:t>
                </a:r>
                <a:r>
                  <a:rPr lang="en-US" sz="200" b="1" dirty="0">
                    <a:solidFill>
                      <a:srgbClr val="00FA00"/>
                    </a:solidFill>
                    <a:latin typeface="Andale Mono"/>
                    <a:cs typeface="Andale Mono"/>
                  </a:rPr>
                  <a:t>r’.*not cause.*’</a:t>
                </a:r>
                <a:r>
                  <a:rPr lang="en-US" sz="200" dirty="0">
                    <a:solidFill>
                      <a:srgbClr val="00FA00"/>
                    </a:solidFill>
                    <a:latin typeface="Andale Mono"/>
                    <a:cs typeface="Andale Mono"/>
                  </a:rPr>
                  <a:t>, x.between)</a:t>
                </a:r>
              </a:p>
              <a:p>
                <a:r>
                  <a:rPr lang="en-US" sz="200" dirty="0">
                    <a:solidFill>
                      <a:srgbClr val="00FA00"/>
                    </a:solidFill>
                    <a:latin typeface="Andale Mono"/>
                    <a:cs typeface="Andale Mono"/>
                  </a:rPr>
                  <a:t> </a:t>
                </a:r>
                <a:r>
                  <a:rPr lang="en-US" sz="200" dirty="0" smtClean="0">
                    <a:solidFill>
                      <a:srgbClr val="00FA00"/>
                    </a:solidFill>
                    <a:latin typeface="Andale Mono"/>
                    <a:cs typeface="Andale Mono"/>
                  </a:rPr>
                  <a:t> </a:t>
                </a:r>
                <a:r>
                  <a:rPr lang="en-US" sz="200" b="1" dirty="0" smtClean="0">
                    <a:solidFill>
                      <a:srgbClr val="00FA00"/>
                    </a:solidFill>
                    <a:latin typeface="Andale Mono"/>
                    <a:cs typeface="Andale Mono"/>
                  </a:rPr>
                  <a:t>return </a:t>
                </a:r>
                <a:r>
                  <a:rPr lang="en-US" sz="200" dirty="0">
                    <a:solidFill>
                      <a:srgbClr val="00FA00"/>
                    </a:solidFill>
                    <a:latin typeface="Andale Mono"/>
                    <a:cs typeface="Andale Mono"/>
                  </a:rPr>
                  <a:t>1 </a:t>
                </a:r>
                <a:r>
                  <a:rPr lang="en-US" sz="200" b="1" dirty="0">
                    <a:solidFill>
                      <a:srgbClr val="00FA00"/>
                    </a:solidFill>
                    <a:latin typeface="Andale Mono"/>
                    <a:cs typeface="Andale Mono"/>
                  </a:rPr>
                  <a:t>if</a:t>
                </a:r>
                <a:r>
                  <a:rPr lang="en-US" sz="200" dirty="0">
                    <a:solidFill>
                      <a:srgbClr val="00FA00"/>
                    </a:solidFill>
                    <a:latin typeface="Andale Mono"/>
                    <a:cs typeface="Andale Mono"/>
                  </a:rPr>
                  <a:t> m </a:t>
                </a:r>
                <a:r>
                  <a:rPr lang="en-US" sz="200" b="1" dirty="0">
                    <a:solidFill>
                      <a:srgbClr val="00FA00"/>
                    </a:solidFill>
                    <a:latin typeface="Andale Mono"/>
                    <a:cs typeface="Andale Mono"/>
                  </a:rPr>
                  <a:t>else </a:t>
                </a:r>
                <a:r>
                  <a:rPr lang="en-US" sz="200" dirty="0">
                    <a:solidFill>
                      <a:srgbClr val="00FA00"/>
                    </a:solidFill>
                    <a:latin typeface="Andale Mono"/>
                    <a:cs typeface="Andale Mono"/>
                  </a:rPr>
                  <a:t>0</a:t>
                </a:r>
              </a:p>
            </p:txBody>
          </p:sp>
        </p:grpSp>
        <p:sp>
          <p:nvSpPr>
            <p:cNvPr id="41" name="Right Arrow 40"/>
            <p:cNvSpPr/>
            <p:nvPr/>
          </p:nvSpPr>
          <p:spPr>
            <a:xfrm>
              <a:off x="7904832" y="3456529"/>
              <a:ext cx="813481" cy="50486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"/>
            </a:p>
          </p:txBody>
        </p:sp>
        <p:grpSp>
          <p:nvGrpSpPr>
            <p:cNvPr id="42" name="Group 41"/>
            <p:cNvGrpSpPr/>
            <p:nvPr/>
          </p:nvGrpSpPr>
          <p:grpSpPr>
            <a:xfrm>
              <a:off x="8960408" y="2685314"/>
              <a:ext cx="2612890" cy="2143274"/>
              <a:chOff x="5617634" y="1620931"/>
              <a:chExt cx="3370751" cy="2764924"/>
            </a:xfrm>
          </p:grpSpPr>
          <p:grpSp>
            <p:nvGrpSpPr>
              <p:cNvPr id="76" name="Group 75"/>
              <p:cNvGrpSpPr/>
              <p:nvPr/>
            </p:nvGrpSpPr>
            <p:grpSpPr>
              <a:xfrm flipH="1">
                <a:off x="8243647" y="2073158"/>
                <a:ext cx="744738" cy="1754831"/>
                <a:chOff x="5177598" y="2434895"/>
                <a:chExt cx="744738" cy="1754831"/>
              </a:xfrm>
            </p:grpSpPr>
            <p:sp>
              <p:nvSpPr>
                <p:cNvPr id="91" name="Oval 90"/>
                <p:cNvSpPr/>
                <p:nvPr/>
              </p:nvSpPr>
              <p:spPr>
                <a:xfrm>
                  <a:off x="5177598" y="2434895"/>
                  <a:ext cx="744738" cy="744738"/>
                </a:xfrm>
                <a:prstGeom prst="ellipse">
                  <a:avLst/>
                </a:prstGeom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" dirty="0" smtClean="0"/>
                    <a:t>x</a:t>
                  </a:r>
                  <a:r>
                    <a:rPr lang="en-US" sz="200" baseline="-25000" dirty="0" smtClean="0"/>
                    <a:t>1,1</a:t>
                  </a:r>
                  <a:endParaRPr lang="en-US" sz="200" baseline="-25000" dirty="0"/>
                </a:p>
              </p:txBody>
            </p:sp>
            <p:sp>
              <p:nvSpPr>
                <p:cNvPr id="92" name="Oval 91"/>
                <p:cNvSpPr/>
                <p:nvPr/>
              </p:nvSpPr>
              <p:spPr>
                <a:xfrm>
                  <a:off x="5177598" y="3444988"/>
                  <a:ext cx="744738" cy="744738"/>
                </a:xfrm>
                <a:prstGeom prst="ellipse">
                  <a:avLst/>
                </a:prstGeom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" dirty="0" smtClean="0"/>
                    <a:t>x</a:t>
                  </a:r>
                  <a:r>
                    <a:rPr lang="en-US" sz="200" baseline="-25000" dirty="0" smtClean="0"/>
                    <a:t>1,2</a:t>
                  </a:r>
                  <a:endParaRPr lang="en-US" sz="200" baseline="-25000" dirty="0"/>
                </a:p>
              </p:txBody>
            </p:sp>
          </p:grpSp>
          <p:cxnSp>
            <p:nvCxnSpPr>
              <p:cNvPr id="77" name="Straight Arrow Connector 76"/>
              <p:cNvCxnSpPr/>
              <p:nvPr/>
            </p:nvCxnSpPr>
            <p:spPr>
              <a:xfrm flipH="1" flipV="1">
                <a:off x="7675378" y="1993300"/>
                <a:ext cx="568269" cy="452227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Arrow Connector 77"/>
              <p:cNvCxnSpPr/>
              <p:nvPr/>
            </p:nvCxnSpPr>
            <p:spPr>
              <a:xfrm flipH="1">
                <a:off x="7675378" y="3455620"/>
                <a:ext cx="568269" cy="557866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79" name="Group 78"/>
              <p:cNvGrpSpPr/>
              <p:nvPr/>
            </p:nvGrpSpPr>
            <p:grpSpPr>
              <a:xfrm flipH="1">
                <a:off x="6930640" y="1620931"/>
                <a:ext cx="744738" cy="2764924"/>
                <a:chOff x="6464584" y="1982668"/>
                <a:chExt cx="744738" cy="2764924"/>
              </a:xfrm>
            </p:grpSpPr>
            <p:sp>
              <p:nvSpPr>
                <p:cNvPr id="88" name="Oval 87"/>
                <p:cNvSpPr/>
                <p:nvPr/>
              </p:nvSpPr>
              <p:spPr>
                <a:xfrm>
                  <a:off x="6464584" y="4002854"/>
                  <a:ext cx="744738" cy="744738"/>
                </a:xfrm>
                <a:prstGeom prst="ellipse">
                  <a:avLst/>
                </a:prstGeom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" dirty="0" smtClean="0"/>
                    <a:t>h</a:t>
                  </a:r>
                  <a:r>
                    <a:rPr lang="en-US" sz="200" baseline="-25000" dirty="0" smtClean="0"/>
                    <a:t>1,3</a:t>
                  </a:r>
                  <a:endParaRPr lang="en-US" sz="200" baseline="-25000" dirty="0"/>
                </a:p>
              </p:txBody>
            </p:sp>
            <p:sp>
              <p:nvSpPr>
                <p:cNvPr id="89" name="Oval 88"/>
                <p:cNvSpPr/>
                <p:nvPr/>
              </p:nvSpPr>
              <p:spPr>
                <a:xfrm>
                  <a:off x="6464584" y="1982668"/>
                  <a:ext cx="744738" cy="744738"/>
                </a:xfrm>
                <a:prstGeom prst="ellipse">
                  <a:avLst/>
                </a:prstGeom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" dirty="0" smtClean="0"/>
                    <a:t>h</a:t>
                  </a:r>
                  <a:r>
                    <a:rPr lang="en-US" sz="200" baseline="-25000" dirty="0" smtClean="0"/>
                    <a:t>1,1</a:t>
                  </a:r>
                  <a:endParaRPr lang="en-US" sz="200" baseline="-25000" dirty="0"/>
                </a:p>
              </p:txBody>
            </p:sp>
            <p:sp>
              <p:nvSpPr>
                <p:cNvPr id="90" name="Oval 89"/>
                <p:cNvSpPr/>
                <p:nvPr/>
              </p:nvSpPr>
              <p:spPr>
                <a:xfrm>
                  <a:off x="6464584" y="2992761"/>
                  <a:ext cx="744738" cy="744738"/>
                </a:xfrm>
                <a:prstGeom prst="ellipse">
                  <a:avLst/>
                </a:prstGeom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" dirty="0" smtClean="0"/>
                    <a:t>h</a:t>
                  </a:r>
                  <a:r>
                    <a:rPr lang="en-US" sz="200" baseline="-25000" dirty="0" smtClean="0"/>
                    <a:t>1,2</a:t>
                  </a:r>
                  <a:endParaRPr lang="en-US" sz="200" baseline="-25000" dirty="0"/>
                </a:p>
              </p:txBody>
            </p:sp>
          </p:grpSp>
          <p:cxnSp>
            <p:nvCxnSpPr>
              <p:cNvPr id="80" name="Straight Arrow Connector 79"/>
              <p:cNvCxnSpPr/>
              <p:nvPr/>
            </p:nvCxnSpPr>
            <p:spPr>
              <a:xfrm flipH="1">
                <a:off x="7675378" y="2445527"/>
                <a:ext cx="568269" cy="557866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Arrow Connector 80"/>
              <p:cNvCxnSpPr/>
              <p:nvPr/>
            </p:nvCxnSpPr>
            <p:spPr>
              <a:xfrm flipH="1">
                <a:off x="7675378" y="2445527"/>
                <a:ext cx="568269" cy="1567959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Arrow Connector 81"/>
              <p:cNvCxnSpPr/>
              <p:nvPr/>
            </p:nvCxnSpPr>
            <p:spPr>
              <a:xfrm flipH="1" flipV="1">
                <a:off x="7675378" y="3003393"/>
                <a:ext cx="568269" cy="452227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Arrow Connector 82"/>
              <p:cNvCxnSpPr/>
              <p:nvPr/>
            </p:nvCxnSpPr>
            <p:spPr>
              <a:xfrm flipH="1" flipV="1">
                <a:off x="7675378" y="1993300"/>
                <a:ext cx="568269" cy="146232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4" name="Oval 83"/>
              <p:cNvSpPr/>
              <p:nvPr/>
            </p:nvSpPr>
            <p:spPr>
              <a:xfrm flipH="1">
                <a:off x="5617634" y="2631024"/>
                <a:ext cx="744738" cy="744738"/>
              </a:xfrm>
              <a:prstGeom prst="ellipse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" dirty="0"/>
                  <a:t>y</a:t>
                </a:r>
                <a:r>
                  <a:rPr lang="en-US" sz="200" baseline="-25000" dirty="0" smtClean="0"/>
                  <a:t>1</a:t>
                </a:r>
                <a:endParaRPr lang="en-US" sz="200" baseline="-25000" dirty="0"/>
              </a:p>
            </p:txBody>
          </p:sp>
          <p:cxnSp>
            <p:nvCxnSpPr>
              <p:cNvPr id="85" name="Straight Arrow Connector 84"/>
              <p:cNvCxnSpPr/>
              <p:nvPr/>
            </p:nvCxnSpPr>
            <p:spPr>
              <a:xfrm flipH="1" flipV="1">
                <a:off x="6362372" y="3003393"/>
                <a:ext cx="568268" cy="1010093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Arrow Connector 85"/>
              <p:cNvCxnSpPr/>
              <p:nvPr/>
            </p:nvCxnSpPr>
            <p:spPr>
              <a:xfrm flipH="1">
                <a:off x="6362372" y="3003393"/>
                <a:ext cx="568268" cy="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Arrow Connector 86"/>
              <p:cNvCxnSpPr/>
              <p:nvPr/>
            </p:nvCxnSpPr>
            <p:spPr>
              <a:xfrm flipH="1">
                <a:off x="6362372" y="1993300"/>
                <a:ext cx="568268" cy="1010093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3" name="Group 42"/>
            <p:cNvGrpSpPr/>
            <p:nvPr/>
          </p:nvGrpSpPr>
          <p:grpSpPr>
            <a:xfrm>
              <a:off x="5539574" y="2432326"/>
              <a:ext cx="1881538" cy="2701396"/>
              <a:chOff x="8749871" y="1412816"/>
              <a:chExt cx="1386589" cy="1990779"/>
            </a:xfrm>
          </p:grpSpPr>
          <p:grpSp>
            <p:nvGrpSpPr>
              <p:cNvPr id="48" name="Group 47"/>
              <p:cNvGrpSpPr/>
              <p:nvPr/>
            </p:nvGrpSpPr>
            <p:grpSpPr>
              <a:xfrm rot="2386027">
                <a:off x="9079026" y="1927551"/>
                <a:ext cx="726661" cy="176963"/>
                <a:chOff x="7594270" y="4689207"/>
                <a:chExt cx="726661" cy="176963"/>
              </a:xfrm>
            </p:grpSpPr>
            <p:sp>
              <p:nvSpPr>
                <p:cNvPr id="73" name="Rectangle 72"/>
                <p:cNvSpPr/>
                <p:nvPr/>
              </p:nvSpPr>
              <p:spPr>
                <a:xfrm>
                  <a:off x="7869119" y="4689207"/>
                  <a:ext cx="176963" cy="176963"/>
                </a:xfrm>
                <a:prstGeom prst="rect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"/>
                </a:p>
              </p:txBody>
            </p:sp>
            <p:cxnSp>
              <p:nvCxnSpPr>
                <p:cNvPr id="74" name="Straight Connector 73"/>
                <p:cNvCxnSpPr/>
                <p:nvPr/>
              </p:nvCxnSpPr>
              <p:spPr>
                <a:xfrm>
                  <a:off x="7594270" y="4777688"/>
                  <a:ext cx="274849" cy="1"/>
                </a:xfrm>
                <a:prstGeom prst="line">
                  <a:avLst/>
                </a:prstGeom>
                <a:ln w="1587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" name="Straight Connector 74"/>
                <p:cNvCxnSpPr/>
                <p:nvPr/>
              </p:nvCxnSpPr>
              <p:spPr>
                <a:xfrm>
                  <a:off x="8046082" y="4777688"/>
                  <a:ext cx="274849" cy="1"/>
                </a:xfrm>
                <a:prstGeom prst="line">
                  <a:avLst/>
                </a:prstGeom>
                <a:ln w="1587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9" name="Group 48"/>
              <p:cNvGrpSpPr/>
              <p:nvPr/>
            </p:nvGrpSpPr>
            <p:grpSpPr>
              <a:xfrm rot="19213973" flipV="1">
                <a:off x="9079026" y="2706986"/>
                <a:ext cx="726661" cy="176963"/>
                <a:chOff x="7594270" y="4689207"/>
                <a:chExt cx="726661" cy="176963"/>
              </a:xfrm>
            </p:grpSpPr>
            <p:sp>
              <p:nvSpPr>
                <p:cNvPr id="70" name="Rectangle 69"/>
                <p:cNvSpPr/>
                <p:nvPr/>
              </p:nvSpPr>
              <p:spPr>
                <a:xfrm>
                  <a:off x="7869119" y="4689207"/>
                  <a:ext cx="176963" cy="176963"/>
                </a:xfrm>
                <a:prstGeom prst="rect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"/>
                </a:p>
              </p:txBody>
            </p:sp>
            <p:cxnSp>
              <p:nvCxnSpPr>
                <p:cNvPr id="71" name="Straight Connector 70"/>
                <p:cNvCxnSpPr/>
                <p:nvPr/>
              </p:nvCxnSpPr>
              <p:spPr>
                <a:xfrm>
                  <a:off x="7594270" y="4777688"/>
                  <a:ext cx="274849" cy="1"/>
                </a:xfrm>
                <a:prstGeom prst="line">
                  <a:avLst/>
                </a:prstGeom>
                <a:ln w="1587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Straight Connector 71"/>
                <p:cNvCxnSpPr/>
                <p:nvPr/>
              </p:nvCxnSpPr>
              <p:spPr>
                <a:xfrm>
                  <a:off x="8046082" y="4777688"/>
                  <a:ext cx="274849" cy="1"/>
                </a:xfrm>
                <a:prstGeom prst="line">
                  <a:avLst/>
                </a:prstGeom>
                <a:ln w="1587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0" name="Group 49"/>
              <p:cNvGrpSpPr/>
              <p:nvPr/>
            </p:nvGrpSpPr>
            <p:grpSpPr>
              <a:xfrm rot="10800000" flipV="1">
                <a:off x="9079026" y="2320858"/>
                <a:ext cx="726661" cy="176963"/>
                <a:chOff x="7594270" y="4689207"/>
                <a:chExt cx="726661" cy="176963"/>
              </a:xfrm>
            </p:grpSpPr>
            <p:sp>
              <p:nvSpPr>
                <p:cNvPr id="67" name="Rectangle 66"/>
                <p:cNvSpPr/>
                <p:nvPr/>
              </p:nvSpPr>
              <p:spPr>
                <a:xfrm>
                  <a:off x="7869119" y="4689207"/>
                  <a:ext cx="176963" cy="176963"/>
                </a:xfrm>
                <a:prstGeom prst="rect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"/>
                </a:p>
              </p:txBody>
            </p:sp>
            <p:cxnSp>
              <p:nvCxnSpPr>
                <p:cNvPr id="68" name="Straight Connector 67"/>
                <p:cNvCxnSpPr/>
                <p:nvPr/>
              </p:nvCxnSpPr>
              <p:spPr>
                <a:xfrm>
                  <a:off x="7594270" y="4777688"/>
                  <a:ext cx="274849" cy="1"/>
                </a:xfrm>
                <a:prstGeom prst="line">
                  <a:avLst/>
                </a:prstGeom>
                <a:ln w="1587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Straight Connector 68"/>
                <p:cNvCxnSpPr/>
                <p:nvPr/>
              </p:nvCxnSpPr>
              <p:spPr>
                <a:xfrm>
                  <a:off x="8046082" y="4777688"/>
                  <a:ext cx="274849" cy="1"/>
                </a:xfrm>
                <a:prstGeom prst="line">
                  <a:avLst/>
                </a:prstGeom>
                <a:ln w="1587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1" name="Group 50"/>
              <p:cNvGrpSpPr/>
              <p:nvPr/>
            </p:nvGrpSpPr>
            <p:grpSpPr>
              <a:xfrm rot="16200000" flipV="1">
                <a:off x="8645272" y="1976805"/>
                <a:ext cx="686714" cy="116372"/>
                <a:chOff x="7580757" y="4689209"/>
                <a:chExt cx="686714" cy="116372"/>
              </a:xfrm>
            </p:grpSpPr>
            <p:sp>
              <p:nvSpPr>
                <p:cNvPr id="64" name="Rectangle 63"/>
                <p:cNvSpPr/>
                <p:nvPr/>
              </p:nvSpPr>
              <p:spPr>
                <a:xfrm>
                  <a:off x="7869121" y="4689209"/>
                  <a:ext cx="116372" cy="116372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"/>
                </a:p>
              </p:txBody>
            </p:sp>
            <p:cxnSp>
              <p:nvCxnSpPr>
                <p:cNvPr id="65" name="Straight Connector 64"/>
                <p:cNvCxnSpPr/>
                <p:nvPr/>
              </p:nvCxnSpPr>
              <p:spPr>
                <a:xfrm rot="16200000">
                  <a:off x="7724417" y="4603735"/>
                  <a:ext cx="1044" cy="288364"/>
                </a:xfrm>
                <a:prstGeom prst="line">
                  <a:avLst/>
                </a:prstGeom>
                <a:ln w="12700"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Straight Connector 65"/>
                <p:cNvCxnSpPr/>
                <p:nvPr/>
              </p:nvCxnSpPr>
              <p:spPr>
                <a:xfrm>
                  <a:off x="7992622" y="4751713"/>
                  <a:ext cx="274849" cy="1"/>
                </a:xfrm>
                <a:prstGeom prst="line">
                  <a:avLst/>
                </a:prstGeom>
                <a:ln w="12700"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2" name="Group 51"/>
              <p:cNvGrpSpPr/>
              <p:nvPr/>
            </p:nvGrpSpPr>
            <p:grpSpPr>
              <a:xfrm>
                <a:off x="8749871" y="2927426"/>
                <a:ext cx="476169" cy="476169"/>
                <a:chOff x="5506720" y="4245991"/>
                <a:chExt cx="839595" cy="839595"/>
              </a:xfrm>
              <a:solidFill>
                <a:schemeClr val="bg1"/>
              </a:solidFill>
            </p:grpSpPr>
            <p:sp>
              <p:nvSpPr>
                <p:cNvPr id="62" name="Oval 61"/>
                <p:cNvSpPr/>
                <p:nvPr/>
              </p:nvSpPr>
              <p:spPr>
                <a:xfrm>
                  <a:off x="5506720" y="4245991"/>
                  <a:ext cx="839595" cy="839595"/>
                </a:xfrm>
                <a:prstGeom prst="ellipse">
                  <a:avLst/>
                </a:prstGeom>
                <a:grpFill/>
                <a:ln w="381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3" name="TextBox 62"/>
                    <p:cNvSpPr txBox="1"/>
                    <p:nvPr/>
                  </p:nvSpPr>
                  <p:spPr>
                    <a:xfrm>
                      <a:off x="5731610" y="4411996"/>
                      <a:ext cx="103043" cy="100531"/>
                    </a:xfrm>
                    <a:prstGeom prst="rect">
                      <a:avLst/>
                    </a:prstGeom>
                    <a:grp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20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lang="en-US" sz="200" b="0" i="1" smtClean="0">
                                    <a:latin typeface="Cambria Math" charset="0"/>
                                  </a:rPr>
                                  <m:t>3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200" dirty="0"/>
                    </a:p>
                  </p:txBody>
                </p:sp>
              </mc:Choice>
              <mc:Fallback xmlns="">
                <p:sp>
                  <p:nvSpPr>
                    <p:cNvPr id="170" name="TextBox 169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731608" y="4411997"/>
                      <a:ext cx="494517" cy="488413"/>
                    </a:xfrm>
                    <a:prstGeom prst="rect">
                      <a:avLst/>
                    </a:prstGeom>
                    <a:blipFill rotWithShape="0">
                      <a:blip r:embed="rId6"/>
                      <a:stretch>
                        <a:fillRect l="-21739" r="-6522" b="-15556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53" name="Group 52"/>
              <p:cNvGrpSpPr/>
              <p:nvPr/>
            </p:nvGrpSpPr>
            <p:grpSpPr>
              <a:xfrm>
                <a:off x="8749871" y="2167141"/>
                <a:ext cx="476169" cy="476169"/>
                <a:chOff x="5506720" y="4245991"/>
                <a:chExt cx="839595" cy="839595"/>
              </a:xfrm>
              <a:solidFill>
                <a:schemeClr val="bg1"/>
              </a:solidFill>
            </p:grpSpPr>
            <p:sp>
              <p:nvSpPr>
                <p:cNvPr id="60" name="Oval 59"/>
                <p:cNvSpPr/>
                <p:nvPr/>
              </p:nvSpPr>
              <p:spPr>
                <a:xfrm>
                  <a:off x="5506720" y="4245991"/>
                  <a:ext cx="839595" cy="839595"/>
                </a:xfrm>
                <a:prstGeom prst="ellipse">
                  <a:avLst/>
                </a:prstGeom>
                <a:grpFill/>
                <a:ln w="381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1" name="TextBox 60"/>
                    <p:cNvSpPr txBox="1"/>
                    <p:nvPr/>
                  </p:nvSpPr>
                  <p:spPr>
                    <a:xfrm>
                      <a:off x="5731610" y="4411996"/>
                      <a:ext cx="103043" cy="100531"/>
                    </a:xfrm>
                    <a:prstGeom prst="rect">
                      <a:avLst/>
                    </a:prstGeom>
                    <a:grp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20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lang="en-US" sz="200" b="0" i="1" smtClean="0"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200" dirty="0"/>
                    </a:p>
                  </p:txBody>
                </p:sp>
              </mc:Choice>
              <mc:Fallback xmlns="">
                <p:sp>
                  <p:nvSpPr>
                    <p:cNvPr id="177" name="TextBox 176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731608" y="4411997"/>
                      <a:ext cx="494517" cy="488413"/>
                    </a:xfrm>
                    <a:prstGeom prst="rect">
                      <a:avLst/>
                    </a:prstGeom>
                    <a:blipFill rotWithShape="0">
                      <a:blip r:embed="rId7"/>
                      <a:stretch>
                        <a:fillRect l="-21739" r="-6522" b="-1521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54" name="Group 53"/>
              <p:cNvGrpSpPr/>
              <p:nvPr/>
            </p:nvGrpSpPr>
            <p:grpSpPr>
              <a:xfrm>
                <a:off x="8749871" y="1412816"/>
                <a:ext cx="476169" cy="476169"/>
                <a:chOff x="5506720" y="4245991"/>
                <a:chExt cx="839595" cy="839595"/>
              </a:xfrm>
              <a:solidFill>
                <a:schemeClr val="bg1"/>
              </a:solidFill>
            </p:grpSpPr>
            <p:sp>
              <p:nvSpPr>
                <p:cNvPr id="58" name="Oval 57"/>
                <p:cNvSpPr/>
                <p:nvPr/>
              </p:nvSpPr>
              <p:spPr>
                <a:xfrm>
                  <a:off x="5506720" y="4245991"/>
                  <a:ext cx="839595" cy="839595"/>
                </a:xfrm>
                <a:prstGeom prst="ellipse">
                  <a:avLst/>
                </a:prstGeom>
                <a:grpFill/>
                <a:ln w="381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9" name="TextBox 58"/>
                    <p:cNvSpPr txBox="1"/>
                    <p:nvPr/>
                  </p:nvSpPr>
                  <p:spPr>
                    <a:xfrm>
                      <a:off x="5731610" y="4411996"/>
                      <a:ext cx="101162" cy="100531"/>
                    </a:xfrm>
                    <a:prstGeom prst="rect">
                      <a:avLst/>
                    </a:prstGeom>
                    <a:grp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20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lang="en-US" sz="200" b="0" i="1" smtClean="0"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200" dirty="0"/>
                    </a:p>
                  </p:txBody>
                </p:sp>
              </mc:Choice>
              <mc:Fallback xmlns="">
                <p:sp>
                  <p:nvSpPr>
                    <p:cNvPr id="180" name="TextBox 179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731608" y="4411997"/>
                      <a:ext cx="485133" cy="488413"/>
                    </a:xfrm>
                    <a:prstGeom prst="rect">
                      <a:avLst/>
                    </a:prstGeom>
                    <a:blipFill rotWithShape="0">
                      <a:blip r:embed="rId8"/>
                      <a:stretch>
                        <a:fillRect l="-22222" r="-6667" b="-1521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55" name="Group 54"/>
              <p:cNvGrpSpPr/>
              <p:nvPr/>
            </p:nvGrpSpPr>
            <p:grpSpPr>
              <a:xfrm>
                <a:off x="9660291" y="2168485"/>
                <a:ext cx="476169" cy="476169"/>
                <a:chOff x="9660291" y="2168485"/>
                <a:chExt cx="476169" cy="476169"/>
              </a:xfrm>
            </p:grpSpPr>
            <p:sp>
              <p:nvSpPr>
                <p:cNvPr id="56" name="Oval 55"/>
                <p:cNvSpPr/>
                <p:nvPr/>
              </p:nvSpPr>
              <p:spPr>
                <a:xfrm>
                  <a:off x="9660291" y="2168485"/>
                  <a:ext cx="476169" cy="476169"/>
                </a:xfrm>
                <a:prstGeom prst="ellipse">
                  <a:avLst/>
                </a:prstGeom>
                <a:solidFill>
                  <a:schemeClr val="bg2"/>
                </a:solidFill>
                <a:ln w="381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" dirty="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7" name="TextBox 56"/>
                    <p:cNvSpPr txBox="1"/>
                    <p:nvPr/>
                  </p:nvSpPr>
                  <p:spPr>
                    <a:xfrm>
                      <a:off x="9813668" y="2280771"/>
                      <a:ext cx="42761" cy="57015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00" b="0" i="1" smtClean="0">
                                <a:latin typeface="Cambria Math" charset="0"/>
                              </a:rPr>
                              <m:t>𝑌</m:t>
                            </m:r>
                          </m:oMath>
                        </m:oMathPara>
                      </a14:m>
                      <a:endParaRPr lang="en-US" sz="200" dirty="0"/>
                    </a:p>
                  </p:txBody>
                </p:sp>
              </mc:Choice>
              <mc:Fallback xmlns="">
                <p:sp>
                  <p:nvSpPr>
                    <p:cNvPr id="181" name="TextBox 180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813668" y="2280771"/>
                      <a:ext cx="198003" cy="276999"/>
                    </a:xfrm>
                    <a:prstGeom prst="rect">
                      <a:avLst/>
                    </a:prstGeom>
                    <a:blipFill rotWithShape="0">
                      <a:blip r:embed="rId9"/>
                      <a:stretch>
                        <a:fillRect l="-27273" r="-21212" b="-434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grpSp>
          <p:nvGrpSpPr>
            <p:cNvPr id="44" name="Group 43"/>
            <p:cNvGrpSpPr/>
            <p:nvPr/>
          </p:nvGrpSpPr>
          <p:grpSpPr>
            <a:xfrm>
              <a:off x="4583136" y="2625057"/>
              <a:ext cx="578838" cy="2302329"/>
              <a:chOff x="4583136" y="2625057"/>
              <a:chExt cx="578838" cy="2302329"/>
            </a:xfrm>
          </p:grpSpPr>
          <p:sp>
            <p:nvSpPr>
              <p:cNvPr id="45" name="Right Arrow 44"/>
              <p:cNvSpPr/>
              <p:nvPr/>
            </p:nvSpPr>
            <p:spPr>
              <a:xfrm>
                <a:off x="4583136" y="2625057"/>
                <a:ext cx="578838" cy="321543"/>
              </a:xfrm>
              <a:prstGeom prst="rightArrow">
                <a:avLst/>
              </a:prstGeom>
              <a:solidFill>
                <a:schemeClr val="bg2"/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"/>
              </a:p>
            </p:txBody>
          </p:sp>
          <p:sp>
            <p:nvSpPr>
              <p:cNvPr id="46" name="Right Arrow 45"/>
              <p:cNvSpPr/>
              <p:nvPr/>
            </p:nvSpPr>
            <p:spPr>
              <a:xfrm>
                <a:off x="4583136" y="3587614"/>
                <a:ext cx="578838" cy="321543"/>
              </a:xfrm>
              <a:prstGeom prst="rightArrow">
                <a:avLst/>
              </a:prstGeom>
              <a:solidFill>
                <a:schemeClr val="bg2"/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"/>
              </a:p>
            </p:txBody>
          </p:sp>
          <p:sp>
            <p:nvSpPr>
              <p:cNvPr id="47" name="Right Arrow 46"/>
              <p:cNvSpPr/>
              <p:nvPr/>
            </p:nvSpPr>
            <p:spPr>
              <a:xfrm>
                <a:off x="4583136" y="4605843"/>
                <a:ext cx="578838" cy="321543"/>
              </a:xfrm>
              <a:prstGeom prst="rightArrow">
                <a:avLst/>
              </a:prstGeom>
              <a:solidFill>
                <a:schemeClr val="bg2"/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"/>
              </a:p>
            </p:txBody>
          </p:sp>
        </p:grpSp>
      </p:grpSp>
      <p:sp>
        <p:nvSpPr>
          <p:cNvPr id="104" name="Rounded Rectangle 103"/>
          <p:cNvSpPr/>
          <p:nvPr/>
        </p:nvSpPr>
        <p:spPr>
          <a:xfrm>
            <a:off x="2295221" y="950977"/>
            <a:ext cx="1524743" cy="1146048"/>
          </a:xfrm>
          <a:prstGeom prst="roundRect">
            <a:avLst/>
          </a:prstGeom>
          <a:noFill/>
          <a:ln w="444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3819965" y="950977"/>
            <a:ext cx="1032450" cy="1146048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/>
          <p:cNvSpPr/>
          <p:nvPr/>
        </p:nvSpPr>
        <p:spPr>
          <a:xfrm>
            <a:off x="1234801" y="950977"/>
            <a:ext cx="1032450" cy="1146048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869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Weak Supervision: Core Challenges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Unified input format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Modeling</a:t>
            </a:r>
          </a:p>
          <a:p>
            <a:pPr lvl="1"/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Using to train a wide range of models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8784735" y="2429066"/>
            <a:ext cx="1881538" cy="2701396"/>
            <a:chOff x="8749871" y="1412816"/>
            <a:chExt cx="1386589" cy="1990779"/>
          </a:xfrm>
        </p:grpSpPr>
        <p:grpSp>
          <p:nvGrpSpPr>
            <p:cNvPr id="6" name="Group 5"/>
            <p:cNvGrpSpPr/>
            <p:nvPr/>
          </p:nvGrpSpPr>
          <p:grpSpPr>
            <a:xfrm rot="2386027">
              <a:off x="9079026" y="1927551"/>
              <a:ext cx="726661" cy="176963"/>
              <a:chOff x="7594270" y="4689207"/>
              <a:chExt cx="726661" cy="176963"/>
            </a:xfrm>
          </p:grpSpPr>
          <p:sp>
            <p:nvSpPr>
              <p:cNvPr id="31" name="Rectangle 30"/>
              <p:cNvSpPr/>
              <p:nvPr/>
            </p:nvSpPr>
            <p:spPr>
              <a:xfrm>
                <a:off x="7869119" y="4689207"/>
                <a:ext cx="176963" cy="176963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cxnSp>
            <p:nvCxnSpPr>
              <p:cNvPr id="32" name="Straight Connector 31"/>
              <p:cNvCxnSpPr/>
              <p:nvPr/>
            </p:nvCxnSpPr>
            <p:spPr>
              <a:xfrm>
                <a:off x="7594270" y="4777688"/>
                <a:ext cx="274849" cy="1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>
              <a:xfrm>
                <a:off x="8046082" y="4777688"/>
                <a:ext cx="274849" cy="1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" name="Group 6"/>
            <p:cNvGrpSpPr/>
            <p:nvPr/>
          </p:nvGrpSpPr>
          <p:grpSpPr>
            <a:xfrm rot="19213973" flipV="1">
              <a:off x="9079026" y="2706986"/>
              <a:ext cx="726661" cy="176963"/>
              <a:chOff x="7594270" y="4689207"/>
              <a:chExt cx="726661" cy="176963"/>
            </a:xfrm>
          </p:grpSpPr>
          <p:sp>
            <p:nvSpPr>
              <p:cNvPr id="28" name="Rectangle 27"/>
              <p:cNvSpPr/>
              <p:nvPr/>
            </p:nvSpPr>
            <p:spPr>
              <a:xfrm>
                <a:off x="7869119" y="4689207"/>
                <a:ext cx="176963" cy="176963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cxnSp>
            <p:nvCxnSpPr>
              <p:cNvPr id="29" name="Straight Connector 28"/>
              <p:cNvCxnSpPr/>
              <p:nvPr/>
            </p:nvCxnSpPr>
            <p:spPr>
              <a:xfrm>
                <a:off x="7594270" y="4777688"/>
                <a:ext cx="274849" cy="1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>
              <a:xfrm>
                <a:off x="8046082" y="4777688"/>
                <a:ext cx="274849" cy="1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" name="Group 7"/>
            <p:cNvGrpSpPr/>
            <p:nvPr/>
          </p:nvGrpSpPr>
          <p:grpSpPr>
            <a:xfrm rot="10800000" flipV="1">
              <a:off x="9079026" y="2320858"/>
              <a:ext cx="726661" cy="176963"/>
              <a:chOff x="7594270" y="4689207"/>
              <a:chExt cx="726661" cy="176963"/>
            </a:xfrm>
          </p:grpSpPr>
          <p:sp>
            <p:nvSpPr>
              <p:cNvPr id="25" name="Rectangle 24"/>
              <p:cNvSpPr/>
              <p:nvPr/>
            </p:nvSpPr>
            <p:spPr>
              <a:xfrm>
                <a:off x="7869119" y="4689207"/>
                <a:ext cx="176963" cy="176963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cxnSp>
            <p:nvCxnSpPr>
              <p:cNvPr id="26" name="Straight Connector 25"/>
              <p:cNvCxnSpPr/>
              <p:nvPr/>
            </p:nvCxnSpPr>
            <p:spPr>
              <a:xfrm>
                <a:off x="7594270" y="4777688"/>
                <a:ext cx="274849" cy="1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>
              <a:xfrm>
                <a:off x="8046082" y="4777688"/>
                <a:ext cx="274849" cy="1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" name="Group 8"/>
            <p:cNvGrpSpPr/>
            <p:nvPr/>
          </p:nvGrpSpPr>
          <p:grpSpPr>
            <a:xfrm rot="16200000" flipV="1">
              <a:off x="8645272" y="1976805"/>
              <a:ext cx="686714" cy="116372"/>
              <a:chOff x="7580757" y="4689209"/>
              <a:chExt cx="686714" cy="116372"/>
            </a:xfrm>
          </p:grpSpPr>
          <p:sp>
            <p:nvSpPr>
              <p:cNvPr id="22" name="Rectangle 21"/>
              <p:cNvSpPr/>
              <p:nvPr/>
            </p:nvSpPr>
            <p:spPr>
              <a:xfrm>
                <a:off x="7869121" y="4689209"/>
                <a:ext cx="116372" cy="116372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cxnSp>
            <p:nvCxnSpPr>
              <p:cNvPr id="23" name="Straight Connector 22"/>
              <p:cNvCxnSpPr/>
              <p:nvPr/>
            </p:nvCxnSpPr>
            <p:spPr>
              <a:xfrm rot="16200000">
                <a:off x="7724417" y="4603735"/>
                <a:ext cx="1044" cy="288364"/>
              </a:xfrm>
              <a:prstGeom prst="line">
                <a:avLst/>
              </a:prstGeom>
              <a:ln w="12700"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>
              <a:xfrm>
                <a:off x="7992622" y="4751713"/>
                <a:ext cx="274849" cy="1"/>
              </a:xfrm>
              <a:prstGeom prst="line">
                <a:avLst/>
              </a:prstGeom>
              <a:ln w="12700"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" name="Group 9"/>
            <p:cNvGrpSpPr/>
            <p:nvPr/>
          </p:nvGrpSpPr>
          <p:grpSpPr>
            <a:xfrm>
              <a:off x="8749871" y="2927426"/>
              <a:ext cx="476169" cy="476169"/>
              <a:chOff x="5506720" y="4245991"/>
              <a:chExt cx="839595" cy="839595"/>
            </a:xfrm>
            <a:solidFill>
              <a:schemeClr val="bg1"/>
            </a:solidFill>
          </p:grpSpPr>
          <p:sp>
            <p:nvSpPr>
              <p:cNvPr id="20" name="Oval 19"/>
              <p:cNvSpPr/>
              <p:nvPr/>
            </p:nvSpPr>
            <p:spPr>
              <a:xfrm>
                <a:off x="5506720" y="4245991"/>
                <a:ext cx="839595" cy="839595"/>
              </a:xfrm>
              <a:prstGeom prst="ellipse">
                <a:avLst/>
              </a:prstGeom>
              <a:grpFill/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TextBox 20"/>
                  <p:cNvSpPr txBox="1"/>
                  <p:nvPr/>
                </p:nvSpPr>
                <p:spPr>
                  <a:xfrm>
                    <a:off x="5731609" y="4411997"/>
                    <a:ext cx="481077" cy="479910"/>
                  </a:xfrm>
                  <a:prstGeom prst="rect">
                    <a:avLst/>
                  </a:prstGeom>
                  <a:grp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170" name="TextBox 16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31608" y="4411997"/>
                    <a:ext cx="494517" cy="488413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 l="-21739" r="-6522" b="-1555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1" name="Group 10"/>
            <p:cNvGrpSpPr/>
            <p:nvPr/>
          </p:nvGrpSpPr>
          <p:grpSpPr>
            <a:xfrm>
              <a:off x="8749871" y="2167141"/>
              <a:ext cx="476169" cy="476169"/>
              <a:chOff x="5506720" y="4245991"/>
              <a:chExt cx="839595" cy="839595"/>
            </a:xfrm>
            <a:solidFill>
              <a:schemeClr val="bg1"/>
            </a:solidFill>
          </p:grpSpPr>
          <p:sp>
            <p:nvSpPr>
              <p:cNvPr id="18" name="Oval 17"/>
              <p:cNvSpPr/>
              <p:nvPr/>
            </p:nvSpPr>
            <p:spPr>
              <a:xfrm>
                <a:off x="5506720" y="4245991"/>
                <a:ext cx="839595" cy="839595"/>
              </a:xfrm>
              <a:prstGeom prst="ellipse">
                <a:avLst/>
              </a:prstGeom>
              <a:grpFill/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TextBox 18"/>
                  <p:cNvSpPr txBox="1"/>
                  <p:nvPr/>
                </p:nvSpPr>
                <p:spPr>
                  <a:xfrm>
                    <a:off x="5731609" y="4411997"/>
                    <a:ext cx="481077" cy="479910"/>
                  </a:xfrm>
                  <a:prstGeom prst="rect">
                    <a:avLst/>
                  </a:prstGeom>
                  <a:grp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177" name="TextBox 17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31608" y="4411997"/>
                    <a:ext cx="494517" cy="488413"/>
                  </a:xfrm>
                  <a:prstGeom prst="rect">
                    <a:avLst/>
                  </a:prstGeom>
                  <a:blipFill rotWithShape="0">
                    <a:blip r:embed="rId7"/>
                    <a:stretch>
                      <a:fillRect l="-21739" r="-6522" b="-1521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2" name="Group 11"/>
            <p:cNvGrpSpPr/>
            <p:nvPr/>
          </p:nvGrpSpPr>
          <p:grpSpPr>
            <a:xfrm>
              <a:off x="8749871" y="1412816"/>
              <a:ext cx="476169" cy="476169"/>
              <a:chOff x="5506720" y="4245991"/>
              <a:chExt cx="839595" cy="839595"/>
            </a:xfrm>
            <a:solidFill>
              <a:schemeClr val="bg1"/>
            </a:solidFill>
          </p:grpSpPr>
          <p:sp>
            <p:nvSpPr>
              <p:cNvPr id="16" name="Oval 15"/>
              <p:cNvSpPr/>
              <p:nvPr/>
            </p:nvSpPr>
            <p:spPr>
              <a:xfrm>
                <a:off x="5506720" y="4245991"/>
                <a:ext cx="839595" cy="839595"/>
              </a:xfrm>
              <a:prstGeom prst="ellipse">
                <a:avLst/>
              </a:prstGeom>
              <a:grpFill/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TextBox 16"/>
                  <p:cNvSpPr txBox="1"/>
                  <p:nvPr/>
                </p:nvSpPr>
                <p:spPr>
                  <a:xfrm>
                    <a:off x="5731609" y="4411997"/>
                    <a:ext cx="471828" cy="479910"/>
                  </a:xfrm>
                  <a:prstGeom prst="rect">
                    <a:avLst/>
                  </a:prstGeom>
                  <a:grp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180" name="TextBox 17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31608" y="4411997"/>
                    <a:ext cx="485133" cy="488413"/>
                  </a:xfrm>
                  <a:prstGeom prst="rect">
                    <a:avLst/>
                  </a:prstGeom>
                  <a:blipFill rotWithShape="0">
                    <a:blip r:embed="rId8"/>
                    <a:stretch>
                      <a:fillRect l="-22222" r="-6667" b="-1521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3" name="Group 12"/>
            <p:cNvGrpSpPr/>
            <p:nvPr/>
          </p:nvGrpSpPr>
          <p:grpSpPr>
            <a:xfrm>
              <a:off x="9660291" y="2168485"/>
              <a:ext cx="476169" cy="476169"/>
              <a:chOff x="9660291" y="2168485"/>
              <a:chExt cx="476169" cy="476169"/>
            </a:xfrm>
          </p:grpSpPr>
          <p:sp>
            <p:nvSpPr>
              <p:cNvPr id="14" name="Oval 13"/>
              <p:cNvSpPr/>
              <p:nvPr/>
            </p:nvSpPr>
            <p:spPr>
              <a:xfrm>
                <a:off x="9660291" y="2168485"/>
                <a:ext cx="476169" cy="476169"/>
              </a:xfrm>
              <a:prstGeom prst="ellipse">
                <a:avLst/>
              </a:prstGeom>
              <a:solidFill>
                <a:schemeClr val="bg2"/>
              </a:solidFill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TextBox 14"/>
                  <p:cNvSpPr txBox="1"/>
                  <p:nvPr/>
                </p:nvSpPr>
                <p:spPr>
                  <a:xfrm>
                    <a:off x="9813668" y="2280771"/>
                    <a:ext cx="193359" cy="2721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latin typeface="Cambria Math" charset="0"/>
                            </a:rPr>
                            <m:t>𝑌</m:t>
                          </m:r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181" name="TextBox 18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813668" y="2280771"/>
                    <a:ext cx="198003" cy="276999"/>
                  </a:xfrm>
                  <a:prstGeom prst="rect">
                    <a:avLst/>
                  </a:prstGeom>
                  <a:blipFill rotWithShape="0">
                    <a:blip r:embed="rId9"/>
                    <a:stretch>
                      <a:fillRect l="-27273" r="-21212" b="-434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4" name="Rectangle 3"/>
          <p:cNvSpPr/>
          <p:nvPr/>
        </p:nvSpPr>
        <p:spPr>
          <a:xfrm>
            <a:off x="2627002" y="3128468"/>
            <a:ext cx="471976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buFont typeface="Arial" charset="0"/>
              <a:buChar char="•"/>
            </a:pPr>
            <a:r>
              <a:rPr lang="en-US" sz="2400" dirty="0"/>
              <a:t>Accuracies of </a:t>
            </a:r>
            <a:r>
              <a:rPr lang="en-US" sz="2400" dirty="0" smtClean="0"/>
              <a:t>sources</a:t>
            </a:r>
            <a:endParaRPr lang="en-US" sz="2400" dirty="0"/>
          </a:p>
          <a:p>
            <a:pPr marL="742950" lvl="1" indent="-285750">
              <a:buFont typeface="Arial" charset="0"/>
              <a:buChar char="•"/>
            </a:pPr>
            <a:r>
              <a:rPr lang="en-US" sz="2400" dirty="0"/>
              <a:t>Correlations between sources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400" dirty="0"/>
              <a:t>Expertise of sources</a:t>
            </a:r>
          </a:p>
        </p:txBody>
      </p:sp>
      <p:sp>
        <p:nvSpPr>
          <p:cNvPr id="34" name="Left Brace 33"/>
          <p:cNvSpPr/>
          <p:nvPr/>
        </p:nvSpPr>
        <p:spPr>
          <a:xfrm>
            <a:off x="2850288" y="3152007"/>
            <a:ext cx="318976" cy="1153253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760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3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Weak Supervision: Core Challenges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Unified input format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Modeling</a:t>
            </a:r>
          </a:p>
          <a:p>
            <a:pPr lvl="1"/>
            <a:endParaRPr lang="en-US" dirty="0"/>
          </a:p>
          <a:p>
            <a:endParaRPr lang="en-US" dirty="0" smtClean="0"/>
          </a:p>
          <a:p>
            <a:r>
              <a:rPr lang="en-US" b="1" dirty="0" smtClean="0"/>
              <a:t>Using to train a wide range of models</a:t>
            </a:r>
            <a:endParaRPr lang="en-US" b="1" dirty="0"/>
          </a:p>
        </p:txBody>
      </p:sp>
      <p:grpSp>
        <p:nvGrpSpPr>
          <p:cNvPr id="5" name="Group 4"/>
          <p:cNvGrpSpPr/>
          <p:nvPr/>
        </p:nvGrpSpPr>
        <p:grpSpPr>
          <a:xfrm>
            <a:off x="8784735" y="2429066"/>
            <a:ext cx="1881538" cy="2701396"/>
            <a:chOff x="8749871" y="1412816"/>
            <a:chExt cx="1386589" cy="1990779"/>
          </a:xfrm>
        </p:grpSpPr>
        <p:grpSp>
          <p:nvGrpSpPr>
            <p:cNvPr id="6" name="Group 5"/>
            <p:cNvGrpSpPr/>
            <p:nvPr/>
          </p:nvGrpSpPr>
          <p:grpSpPr>
            <a:xfrm rot="2386027">
              <a:off x="9079026" y="1927551"/>
              <a:ext cx="726661" cy="176963"/>
              <a:chOff x="7594270" y="4689207"/>
              <a:chExt cx="726661" cy="176963"/>
            </a:xfrm>
          </p:grpSpPr>
          <p:sp>
            <p:nvSpPr>
              <p:cNvPr id="31" name="Rectangle 30"/>
              <p:cNvSpPr/>
              <p:nvPr/>
            </p:nvSpPr>
            <p:spPr>
              <a:xfrm>
                <a:off x="7869119" y="4689207"/>
                <a:ext cx="176963" cy="176963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cxnSp>
            <p:nvCxnSpPr>
              <p:cNvPr id="32" name="Straight Connector 31"/>
              <p:cNvCxnSpPr/>
              <p:nvPr/>
            </p:nvCxnSpPr>
            <p:spPr>
              <a:xfrm>
                <a:off x="7594270" y="4777688"/>
                <a:ext cx="274849" cy="1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>
              <a:xfrm>
                <a:off x="8046082" y="4777688"/>
                <a:ext cx="274849" cy="1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" name="Group 6"/>
            <p:cNvGrpSpPr/>
            <p:nvPr/>
          </p:nvGrpSpPr>
          <p:grpSpPr>
            <a:xfrm rot="19213973" flipV="1">
              <a:off x="9079026" y="2706986"/>
              <a:ext cx="726661" cy="176963"/>
              <a:chOff x="7594270" y="4689207"/>
              <a:chExt cx="726661" cy="176963"/>
            </a:xfrm>
          </p:grpSpPr>
          <p:sp>
            <p:nvSpPr>
              <p:cNvPr id="28" name="Rectangle 27"/>
              <p:cNvSpPr/>
              <p:nvPr/>
            </p:nvSpPr>
            <p:spPr>
              <a:xfrm>
                <a:off x="7869119" y="4689207"/>
                <a:ext cx="176963" cy="176963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cxnSp>
            <p:nvCxnSpPr>
              <p:cNvPr id="29" name="Straight Connector 28"/>
              <p:cNvCxnSpPr/>
              <p:nvPr/>
            </p:nvCxnSpPr>
            <p:spPr>
              <a:xfrm>
                <a:off x="7594270" y="4777688"/>
                <a:ext cx="274849" cy="1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>
              <a:xfrm>
                <a:off x="8046082" y="4777688"/>
                <a:ext cx="274849" cy="1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" name="Group 7"/>
            <p:cNvGrpSpPr/>
            <p:nvPr/>
          </p:nvGrpSpPr>
          <p:grpSpPr>
            <a:xfrm rot="10800000" flipV="1">
              <a:off x="9079026" y="2320858"/>
              <a:ext cx="726661" cy="176963"/>
              <a:chOff x="7594270" y="4689207"/>
              <a:chExt cx="726661" cy="176963"/>
            </a:xfrm>
          </p:grpSpPr>
          <p:sp>
            <p:nvSpPr>
              <p:cNvPr id="25" name="Rectangle 24"/>
              <p:cNvSpPr/>
              <p:nvPr/>
            </p:nvSpPr>
            <p:spPr>
              <a:xfrm>
                <a:off x="7869119" y="4689207"/>
                <a:ext cx="176963" cy="176963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cxnSp>
            <p:nvCxnSpPr>
              <p:cNvPr id="26" name="Straight Connector 25"/>
              <p:cNvCxnSpPr/>
              <p:nvPr/>
            </p:nvCxnSpPr>
            <p:spPr>
              <a:xfrm>
                <a:off x="7594270" y="4777688"/>
                <a:ext cx="274849" cy="1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>
              <a:xfrm>
                <a:off x="8046082" y="4777688"/>
                <a:ext cx="274849" cy="1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" name="Group 8"/>
            <p:cNvGrpSpPr/>
            <p:nvPr/>
          </p:nvGrpSpPr>
          <p:grpSpPr>
            <a:xfrm rot="16200000" flipV="1">
              <a:off x="8645272" y="1976805"/>
              <a:ext cx="686714" cy="116372"/>
              <a:chOff x="7580757" y="4689209"/>
              <a:chExt cx="686714" cy="116372"/>
            </a:xfrm>
          </p:grpSpPr>
          <p:sp>
            <p:nvSpPr>
              <p:cNvPr id="22" name="Rectangle 21"/>
              <p:cNvSpPr/>
              <p:nvPr/>
            </p:nvSpPr>
            <p:spPr>
              <a:xfrm>
                <a:off x="7869121" y="4689209"/>
                <a:ext cx="116372" cy="116372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cxnSp>
            <p:nvCxnSpPr>
              <p:cNvPr id="23" name="Straight Connector 22"/>
              <p:cNvCxnSpPr/>
              <p:nvPr/>
            </p:nvCxnSpPr>
            <p:spPr>
              <a:xfrm rot="16200000">
                <a:off x="7724417" y="4603735"/>
                <a:ext cx="1044" cy="288364"/>
              </a:xfrm>
              <a:prstGeom prst="line">
                <a:avLst/>
              </a:prstGeom>
              <a:ln w="12700"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>
              <a:xfrm>
                <a:off x="7992622" y="4751713"/>
                <a:ext cx="274849" cy="1"/>
              </a:xfrm>
              <a:prstGeom prst="line">
                <a:avLst/>
              </a:prstGeom>
              <a:ln w="12700"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" name="Group 9"/>
            <p:cNvGrpSpPr/>
            <p:nvPr/>
          </p:nvGrpSpPr>
          <p:grpSpPr>
            <a:xfrm>
              <a:off x="8749871" y="2927426"/>
              <a:ext cx="476169" cy="476169"/>
              <a:chOff x="5506720" y="4245991"/>
              <a:chExt cx="839595" cy="839595"/>
            </a:xfrm>
            <a:solidFill>
              <a:schemeClr val="bg1"/>
            </a:solidFill>
          </p:grpSpPr>
          <p:sp>
            <p:nvSpPr>
              <p:cNvPr id="20" name="Oval 19"/>
              <p:cNvSpPr/>
              <p:nvPr/>
            </p:nvSpPr>
            <p:spPr>
              <a:xfrm>
                <a:off x="5506720" y="4245991"/>
                <a:ext cx="839595" cy="839595"/>
              </a:xfrm>
              <a:prstGeom prst="ellipse">
                <a:avLst/>
              </a:prstGeom>
              <a:grpFill/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TextBox 20"/>
                  <p:cNvSpPr txBox="1"/>
                  <p:nvPr/>
                </p:nvSpPr>
                <p:spPr>
                  <a:xfrm>
                    <a:off x="5731609" y="4411997"/>
                    <a:ext cx="481077" cy="479910"/>
                  </a:xfrm>
                  <a:prstGeom prst="rect">
                    <a:avLst/>
                  </a:prstGeom>
                  <a:grp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170" name="TextBox 16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31608" y="4411997"/>
                    <a:ext cx="494517" cy="488413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 l="-21739" r="-6522" b="-1555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1" name="Group 10"/>
            <p:cNvGrpSpPr/>
            <p:nvPr/>
          </p:nvGrpSpPr>
          <p:grpSpPr>
            <a:xfrm>
              <a:off x="8749871" y="2167141"/>
              <a:ext cx="476169" cy="476169"/>
              <a:chOff x="5506720" y="4245991"/>
              <a:chExt cx="839595" cy="839595"/>
            </a:xfrm>
            <a:solidFill>
              <a:schemeClr val="bg1"/>
            </a:solidFill>
          </p:grpSpPr>
          <p:sp>
            <p:nvSpPr>
              <p:cNvPr id="18" name="Oval 17"/>
              <p:cNvSpPr/>
              <p:nvPr/>
            </p:nvSpPr>
            <p:spPr>
              <a:xfrm>
                <a:off x="5506720" y="4245991"/>
                <a:ext cx="839595" cy="839595"/>
              </a:xfrm>
              <a:prstGeom prst="ellipse">
                <a:avLst/>
              </a:prstGeom>
              <a:grpFill/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TextBox 18"/>
                  <p:cNvSpPr txBox="1"/>
                  <p:nvPr/>
                </p:nvSpPr>
                <p:spPr>
                  <a:xfrm>
                    <a:off x="5731609" y="4411997"/>
                    <a:ext cx="481077" cy="479910"/>
                  </a:xfrm>
                  <a:prstGeom prst="rect">
                    <a:avLst/>
                  </a:prstGeom>
                  <a:grp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177" name="TextBox 17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31608" y="4411997"/>
                    <a:ext cx="494517" cy="488413"/>
                  </a:xfrm>
                  <a:prstGeom prst="rect">
                    <a:avLst/>
                  </a:prstGeom>
                  <a:blipFill rotWithShape="0">
                    <a:blip r:embed="rId7"/>
                    <a:stretch>
                      <a:fillRect l="-21739" r="-6522" b="-1521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2" name="Group 11"/>
            <p:cNvGrpSpPr/>
            <p:nvPr/>
          </p:nvGrpSpPr>
          <p:grpSpPr>
            <a:xfrm>
              <a:off x="8749871" y="1412816"/>
              <a:ext cx="476169" cy="476169"/>
              <a:chOff x="5506720" y="4245991"/>
              <a:chExt cx="839595" cy="839595"/>
            </a:xfrm>
            <a:solidFill>
              <a:schemeClr val="bg1"/>
            </a:solidFill>
          </p:grpSpPr>
          <p:sp>
            <p:nvSpPr>
              <p:cNvPr id="16" name="Oval 15"/>
              <p:cNvSpPr/>
              <p:nvPr/>
            </p:nvSpPr>
            <p:spPr>
              <a:xfrm>
                <a:off x="5506720" y="4245991"/>
                <a:ext cx="839595" cy="839595"/>
              </a:xfrm>
              <a:prstGeom prst="ellipse">
                <a:avLst/>
              </a:prstGeom>
              <a:grpFill/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TextBox 16"/>
                  <p:cNvSpPr txBox="1"/>
                  <p:nvPr/>
                </p:nvSpPr>
                <p:spPr>
                  <a:xfrm>
                    <a:off x="5731609" y="4411997"/>
                    <a:ext cx="471828" cy="479910"/>
                  </a:xfrm>
                  <a:prstGeom prst="rect">
                    <a:avLst/>
                  </a:prstGeom>
                  <a:grp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180" name="TextBox 17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31608" y="4411997"/>
                    <a:ext cx="485133" cy="488413"/>
                  </a:xfrm>
                  <a:prstGeom prst="rect">
                    <a:avLst/>
                  </a:prstGeom>
                  <a:blipFill rotWithShape="0">
                    <a:blip r:embed="rId8"/>
                    <a:stretch>
                      <a:fillRect l="-22222" r="-6667" b="-1521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3" name="Group 12"/>
            <p:cNvGrpSpPr/>
            <p:nvPr/>
          </p:nvGrpSpPr>
          <p:grpSpPr>
            <a:xfrm>
              <a:off x="9660291" y="2168485"/>
              <a:ext cx="476169" cy="476169"/>
              <a:chOff x="9660291" y="2168485"/>
              <a:chExt cx="476169" cy="476169"/>
            </a:xfrm>
          </p:grpSpPr>
          <p:sp>
            <p:nvSpPr>
              <p:cNvPr id="14" name="Oval 13"/>
              <p:cNvSpPr/>
              <p:nvPr/>
            </p:nvSpPr>
            <p:spPr>
              <a:xfrm>
                <a:off x="9660291" y="2168485"/>
                <a:ext cx="476169" cy="476169"/>
              </a:xfrm>
              <a:prstGeom prst="ellipse">
                <a:avLst/>
              </a:prstGeom>
              <a:solidFill>
                <a:schemeClr val="bg2"/>
              </a:solidFill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TextBox 14"/>
                  <p:cNvSpPr txBox="1"/>
                  <p:nvPr/>
                </p:nvSpPr>
                <p:spPr>
                  <a:xfrm>
                    <a:off x="9813668" y="2280771"/>
                    <a:ext cx="193359" cy="2721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latin typeface="Cambria Math" charset="0"/>
                            </a:rPr>
                            <m:t>𝑌</m:t>
                          </m:r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181" name="TextBox 18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813668" y="2280771"/>
                    <a:ext cx="198003" cy="276999"/>
                  </a:xfrm>
                  <a:prstGeom prst="rect">
                    <a:avLst/>
                  </a:prstGeom>
                  <a:blipFill rotWithShape="0">
                    <a:blip r:embed="rId9"/>
                    <a:stretch>
                      <a:fillRect l="-27273" r="-21212" b="-434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4" name="Rectangle 3"/>
          <p:cNvSpPr/>
          <p:nvPr/>
        </p:nvSpPr>
        <p:spPr>
          <a:xfrm>
            <a:off x="2627002" y="3128468"/>
            <a:ext cx="471976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buFont typeface="Arial" charset="0"/>
              <a:buChar char="•"/>
            </a:pPr>
            <a:r>
              <a:rPr lang="en-US" sz="2400" b="1" dirty="0"/>
              <a:t>Accuracies of </a:t>
            </a:r>
            <a:r>
              <a:rPr lang="en-US" sz="2400" b="1" dirty="0" smtClean="0"/>
              <a:t>sources</a:t>
            </a:r>
            <a:endParaRPr lang="en-US" sz="2400" b="1" dirty="0"/>
          </a:p>
          <a:p>
            <a:pPr marL="742950" lvl="1" indent="-285750">
              <a:buFont typeface="Arial" charset="0"/>
              <a:buChar char="•"/>
            </a:pPr>
            <a:r>
              <a:rPr lang="en-US" sz="2400" dirty="0"/>
              <a:t>Correlations between sources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400" dirty="0"/>
              <a:t>Expertise of sources</a:t>
            </a:r>
          </a:p>
        </p:txBody>
      </p:sp>
      <p:sp>
        <p:nvSpPr>
          <p:cNvPr id="34" name="Left Brace 33"/>
          <p:cNvSpPr/>
          <p:nvPr/>
        </p:nvSpPr>
        <p:spPr>
          <a:xfrm>
            <a:off x="2850288" y="3152007"/>
            <a:ext cx="318976" cy="1153253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ed Rectangle 34"/>
          <p:cNvSpPr/>
          <p:nvPr/>
        </p:nvSpPr>
        <p:spPr>
          <a:xfrm>
            <a:off x="9410015" y="2889172"/>
            <a:ext cx="672944" cy="1804669"/>
          </a:xfrm>
          <a:prstGeom prst="roundRect">
            <a:avLst/>
          </a:prstGeom>
          <a:noFill/>
          <a:ln w="63500">
            <a:solidFill>
              <a:srgbClr val="FFC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ounded Rectangle 35"/>
          <p:cNvSpPr/>
          <p:nvPr/>
        </p:nvSpPr>
        <p:spPr>
          <a:xfrm>
            <a:off x="6314701" y="3170802"/>
            <a:ext cx="1199193" cy="364606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NIPS 2016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612681" y="5771128"/>
            <a:ext cx="8966638" cy="954107"/>
          </a:xfrm>
          <a:prstGeom prst="rect">
            <a:avLst/>
          </a:prstGeom>
          <a:solidFill>
            <a:schemeClr val="accent1"/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Intuition: We </a:t>
            </a:r>
            <a:r>
              <a:rPr lang="en-US" sz="2800" smtClean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use agreements / disagreements to learn without ground truth</a:t>
            </a:r>
            <a:endParaRPr lang="en-US" sz="2800" dirty="0">
              <a:solidFill>
                <a:schemeClr val="bg1"/>
              </a:solidFill>
              <a:latin typeface="Helvetica Light" charset="0"/>
              <a:ea typeface="Helvetica Light" charset="0"/>
              <a:cs typeface="Helvetica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179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oup 51"/>
          <p:cNvGrpSpPr/>
          <p:nvPr/>
        </p:nvGrpSpPr>
        <p:grpSpPr>
          <a:xfrm>
            <a:off x="2341423" y="2792253"/>
            <a:ext cx="271991" cy="931839"/>
            <a:chOff x="2341423" y="2792253"/>
            <a:chExt cx="271991" cy="931839"/>
          </a:xfrm>
        </p:grpSpPr>
        <p:cxnSp>
          <p:nvCxnSpPr>
            <p:cNvPr id="33" name="Straight Connector 32"/>
            <p:cNvCxnSpPr/>
            <p:nvPr/>
          </p:nvCxnSpPr>
          <p:spPr>
            <a:xfrm flipV="1">
              <a:off x="2487489" y="3332795"/>
              <a:ext cx="1417" cy="391297"/>
            </a:xfrm>
            <a:prstGeom prst="line">
              <a:avLst/>
            </a:prstGeom>
            <a:ln w="12700"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rot="16200000" flipV="1">
              <a:off x="2296567" y="2978731"/>
              <a:ext cx="372957" cy="1"/>
            </a:xfrm>
            <a:prstGeom prst="line">
              <a:avLst/>
            </a:prstGeom>
            <a:ln w="12700"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Rectangle 31"/>
            <p:cNvSpPr/>
            <p:nvPr/>
          </p:nvSpPr>
          <p:spPr>
            <a:xfrm rot="16200000" flipV="1">
              <a:off x="2341423" y="3096960"/>
              <a:ext cx="271991" cy="271991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1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Generative Labeling Model</a:t>
            </a:r>
            <a:endParaRPr lang="en-US" dirty="0"/>
          </a:p>
        </p:txBody>
      </p:sp>
      <p:grpSp>
        <p:nvGrpSpPr>
          <p:cNvPr id="48" name="Group 47"/>
          <p:cNvGrpSpPr/>
          <p:nvPr/>
        </p:nvGrpSpPr>
        <p:grpSpPr>
          <a:xfrm>
            <a:off x="1303831" y="2348284"/>
            <a:ext cx="724057" cy="3159846"/>
            <a:chOff x="1303831" y="2348284"/>
            <a:chExt cx="724057" cy="3159846"/>
          </a:xfrm>
        </p:grpSpPr>
        <p:sp>
          <p:nvSpPr>
            <p:cNvPr id="26" name="Rectangle 25"/>
            <p:cNvSpPr/>
            <p:nvPr/>
          </p:nvSpPr>
          <p:spPr>
            <a:xfrm>
              <a:off x="1303833" y="2348284"/>
              <a:ext cx="334839" cy="33484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cxnSp>
          <p:nvCxnSpPr>
            <p:cNvPr id="27" name="Straight Connector 26"/>
            <p:cNvCxnSpPr>
              <a:endCxn id="18" idx="2"/>
            </p:cNvCxnSpPr>
            <p:nvPr/>
          </p:nvCxnSpPr>
          <p:spPr>
            <a:xfrm flipV="1">
              <a:off x="1638672" y="2511230"/>
              <a:ext cx="389216" cy="4475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Rectangle 27"/>
            <p:cNvSpPr/>
            <p:nvPr/>
          </p:nvSpPr>
          <p:spPr>
            <a:xfrm>
              <a:off x="1303832" y="3783360"/>
              <a:ext cx="334839" cy="33484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cxnSp>
          <p:nvCxnSpPr>
            <p:cNvPr id="29" name="Straight Connector 28"/>
            <p:cNvCxnSpPr/>
            <p:nvPr/>
          </p:nvCxnSpPr>
          <p:spPr>
            <a:xfrm flipV="1">
              <a:off x="1638671" y="3946305"/>
              <a:ext cx="389216" cy="4475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Rectangle 29"/>
            <p:cNvSpPr/>
            <p:nvPr/>
          </p:nvSpPr>
          <p:spPr>
            <a:xfrm>
              <a:off x="1303831" y="5173290"/>
              <a:ext cx="334839" cy="33484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cxnSp>
          <p:nvCxnSpPr>
            <p:cNvPr id="31" name="Straight Connector 30"/>
            <p:cNvCxnSpPr/>
            <p:nvPr/>
          </p:nvCxnSpPr>
          <p:spPr>
            <a:xfrm flipV="1">
              <a:off x="1638670" y="5336235"/>
              <a:ext cx="389216" cy="4475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Group 49"/>
          <p:cNvGrpSpPr/>
          <p:nvPr/>
        </p:nvGrpSpPr>
        <p:grpSpPr>
          <a:xfrm>
            <a:off x="2650697" y="2928687"/>
            <a:ext cx="1374948" cy="1915650"/>
            <a:chOff x="2650697" y="2928687"/>
            <a:chExt cx="1374948" cy="1915650"/>
          </a:xfrm>
        </p:grpSpPr>
        <p:sp>
          <p:nvSpPr>
            <p:cNvPr id="23" name="Rectangle 22"/>
            <p:cNvSpPr/>
            <p:nvPr/>
          </p:nvSpPr>
          <p:spPr>
            <a:xfrm rot="2386027">
              <a:off x="3170751" y="3034692"/>
              <a:ext cx="334839" cy="334840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cxnSp>
          <p:nvCxnSpPr>
            <p:cNvPr id="24" name="Straight Connector 23"/>
            <p:cNvCxnSpPr/>
            <p:nvPr/>
          </p:nvCxnSpPr>
          <p:spPr>
            <a:xfrm rot="2386027">
              <a:off x="2749587" y="2928687"/>
              <a:ext cx="520054" cy="2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rot="2386027">
              <a:off x="3406701" y="3475535"/>
              <a:ext cx="520054" cy="2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" name="Group 4"/>
            <p:cNvGrpSpPr/>
            <p:nvPr/>
          </p:nvGrpSpPr>
          <p:grpSpPr>
            <a:xfrm rot="19213973" flipV="1">
              <a:off x="2650697" y="4509497"/>
              <a:ext cx="1374948" cy="334840"/>
              <a:chOff x="7594270" y="4689207"/>
              <a:chExt cx="726661" cy="176963"/>
            </a:xfrm>
          </p:grpSpPr>
          <p:sp>
            <p:nvSpPr>
              <p:cNvPr id="20" name="Rectangle 19"/>
              <p:cNvSpPr/>
              <p:nvPr/>
            </p:nvSpPr>
            <p:spPr>
              <a:xfrm>
                <a:off x="7869119" y="4689207"/>
                <a:ext cx="176963" cy="176963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/>
              </a:p>
            </p:txBody>
          </p:sp>
          <p:cxnSp>
            <p:nvCxnSpPr>
              <p:cNvPr id="21" name="Straight Connector 20"/>
              <p:cNvCxnSpPr/>
              <p:nvPr/>
            </p:nvCxnSpPr>
            <p:spPr>
              <a:xfrm>
                <a:off x="7594270" y="4777688"/>
                <a:ext cx="274849" cy="1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>
              <a:xfrm>
                <a:off x="8046082" y="4777688"/>
                <a:ext cx="274849" cy="1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" name="Group 5"/>
            <p:cNvGrpSpPr/>
            <p:nvPr/>
          </p:nvGrpSpPr>
          <p:grpSpPr>
            <a:xfrm rot="10800000" flipV="1">
              <a:off x="2650697" y="3778886"/>
              <a:ext cx="1374948" cy="334840"/>
              <a:chOff x="7594270" y="4689207"/>
              <a:chExt cx="726661" cy="176963"/>
            </a:xfrm>
          </p:grpSpPr>
          <p:sp>
            <p:nvSpPr>
              <p:cNvPr id="17" name="Rectangle 16"/>
              <p:cNvSpPr/>
              <p:nvPr/>
            </p:nvSpPr>
            <p:spPr>
              <a:xfrm>
                <a:off x="7869119" y="4689207"/>
                <a:ext cx="176963" cy="176963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/>
              </a:p>
            </p:txBody>
          </p:sp>
          <p:cxnSp>
            <p:nvCxnSpPr>
              <p:cNvPr id="18" name="Straight Connector 17"/>
              <p:cNvCxnSpPr/>
              <p:nvPr/>
            </p:nvCxnSpPr>
            <p:spPr>
              <a:xfrm>
                <a:off x="7594270" y="4777688"/>
                <a:ext cx="274849" cy="1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>
                <a:off x="8046082" y="4777688"/>
                <a:ext cx="274849" cy="1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Oval 6"/>
          <p:cNvSpPr/>
          <p:nvPr/>
        </p:nvSpPr>
        <p:spPr>
          <a:xfrm>
            <a:off x="2027888" y="4926601"/>
            <a:ext cx="900980" cy="900981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8" name="Oval 7"/>
          <p:cNvSpPr/>
          <p:nvPr/>
        </p:nvSpPr>
        <p:spPr>
          <a:xfrm>
            <a:off x="2027888" y="3488031"/>
            <a:ext cx="900980" cy="900981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grpSp>
        <p:nvGrpSpPr>
          <p:cNvPr id="9" name="Group 8"/>
          <p:cNvGrpSpPr/>
          <p:nvPr/>
        </p:nvGrpSpPr>
        <p:grpSpPr>
          <a:xfrm>
            <a:off x="2027888" y="2060737"/>
            <a:ext cx="900980" cy="3549335"/>
            <a:chOff x="5506720" y="4245991"/>
            <a:chExt cx="839595" cy="3307512"/>
          </a:xfrm>
          <a:solidFill>
            <a:schemeClr val="bg1"/>
          </a:solidFill>
        </p:grpSpPr>
        <p:sp>
          <p:nvSpPr>
            <p:cNvPr id="13" name="Oval 12"/>
            <p:cNvSpPr/>
            <p:nvPr/>
          </p:nvSpPr>
          <p:spPr>
            <a:xfrm>
              <a:off x="5506720" y="4245991"/>
              <a:ext cx="839595" cy="839595"/>
            </a:xfrm>
            <a:prstGeom prst="ellipse">
              <a:avLst/>
            </a:prstGeom>
            <a:grp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/>
                <p:cNvSpPr txBox="1"/>
                <p:nvPr/>
              </p:nvSpPr>
              <p:spPr>
                <a:xfrm>
                  <a:off x="5670972" y="4444634"/>
                  <a:ext cx="589150" cy="41915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sz="28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Λ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  <m:r>
                              <a:rPr lang="en-US" sz="28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,1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4" name="TextBox 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70972" y="4444634"/>
                  <a:ext cx="589150" cy="419157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/>
                <p:cNvSpPr txBox="1"/>
                <p:nvPr/>
              </p:nvSpPr>
              <p:spPr>
                <a:xfrm>
                  <a:off x="5670972" y="5806228"/>
                  <a:ext cx="589150" cy="41915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sz="28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Λ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  <m:r>
                              <a:rPr lang="en-US" sz="28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,2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6" name="Text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70972" y="5806228"/>
                  <a:ext cx="586467" cy="417043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13333" r="-2222" b="-1562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/>
                <p:cNvSpPr txBox="1"/>
                <p:nvPr/>
              </p:nvSpPr>
              <p:spPr>
                <a:xfrm>
                  <a:off x="5670972" y="7134346"/>
                  <a:ext cx="589150" cy="41915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sz="28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Λ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  <m:r>
                              <a:rPr lang="en-US" sz="28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,3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7" name="TextBox 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70972" y="7134346"/>
                  <a:ext cx="586467" cy="417043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13333" r="-4444" b="-1562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" name="Group 9"/>
          <p:cNvGrpSpPr/>
          <p:nvPr/>
        </p:nvGrpSpPr>
        <p:grpSpPr>
          <a:xfrm>
            <a:off x="3750535" y="3490574"/>
            <a:ext cx="900980" cy="900981"/>
            <a:chOff x="9660291" y="2168485"/>
            <a:chExt cx="476169" cy="476169"/>
          </a:xfrm>
        </p:grpSpPr>
        <p:sp>
          <p:nvSpPr>
            <p:cNvPr id="11" name="Oval 10"/>
            <p:cNvSpPr/>
            <p:nvPr/>
          </p:nvSpPr>
          <p:spPr>
            <a:xfrm>
              <a:off x="9660291" y="2168485"/>
              <a:ext cx="476169" cy="476169"/>
            </a:xfrm>
            <a:prstGeom prst="ellipse">
              <a:avLst/>
            </a:prstGeom>
            <a:solidFill>
              <a:schemeClr val="bg2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/>
                <p:cNvSpPr txBox="1"/>
                <p:nvPr/>
              </p:nvSpPr>
              <p:spPr>
                <a:xfrm>
                  <a:off x="9813668" y="2280771"/>
                  <a:ext cx="187296" cy="22772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3" name="TextBox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13668" y="2280771"/>
                  <a:ext cx="188008" cy="226458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24000" r="-8000" b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9" name="Group 48"/>
          <p:cNvGrpSpPr/>
          <p:nvPr/>
        </p:nvGrpSpPr>
        <p:grpSpPr>
          <a:xfrm>
            <a:off x="5113832" y="2018342"/>
            <a:ext cx="3141121" cy="860748"/>
            <a:chOff x="5113832" y="2018342"/>
            <a:chExt cx="3141121" cy="860748"/>
          </a:xfrm>
        </p:grpSpPr>
        <p:sp>
          <p:nvSpPr>
            <p:cNvPr id="36" name="Rectangle 35"/>
            <p:cNvSpPr/>
            <p:nvPr/>
          </p:nvSpPr>
          <p:spPr>
            <a:xfrm>
              <a:off x="5113832" y="2059102"/>
              <a:ext cx="334839" cy="33484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/>
                <p:cNvSpPr txBox="1"/>
                <p:nvPr/>
              </p:nvSpPr>
              <p:spPr>
                <a:xfrm>
                  <a:off x="5542479" y="2018342"/>
                  <a:ext cx="2712474" cy="86074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dirty="0" smtClean="0"/>
                    <a:t>Labeling propensity: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𝜃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Λ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sz="2400" b="0" i="1" smtClean="0"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sz="2400" b="0" i="1" smtClean="0">
                                <a:latin typeface="Cambria Math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≠∅)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7" name="TextBox 3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42479" y="2018342"/>
                  <a:ext cx="2712474" cy="860748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l="-3371" t="-5674" r="-2247" b="-63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/>
              <p:cNvSpPr/>
              <p:nvPr/>
            </p:nvSpPr>
            <p:spPr>
              <a:xfrm>
                <a:off x="8287289" y="2418690"/>
                <a:ext cx="2941574" cy="42287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𝑗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𝑙𝑎𝑏</m:t>
                          </m:r>
                        </m:sup>
                      </m:sSubSup>
                      <m:d>
                        <m:dPr>
                          <m:ctrlP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Λ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sSubSup>
                        <m:sSubSupPr>
                          <m:ctrlP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SupPr>
                        <m:e>
                          <m:sSubSup>
                            <m:sSubSupPr>
                              <m:ctrlPr>
                                <a:rPr lang="en-US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exp</m:t>
                              </m:r>
                              <m:r>
                                <a:rPr lang="en-US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⁡(</m:t>
                              </m:r>
                              <m:r>
                                <a:rPr lang="en-US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𝑙𝑎𝑏</m:t>
                              </m:r>
                            </m:sup>
                          </m:sSubSup>
                          <m:r>
                            <m:rPr>
                              <m:sty m:val="p"/>
                            </m:rPr>
                            <a:rPr lang="el-GR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Λ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𝑗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p>
                      </m:sSubSup>
                      <m:r>
                        <a:rPr lang="en-US" i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38" name="Rectangle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87289" y="2418690"/>
                <a:ext cx="2941574" cy="422873"/>
              </a:xfrm>
              <a:prstGeom prst="rect">
                <a:avLst/>
              </a:prstGeom>
              <a:blipFill rotWithShape="0">
                <a:blip r:embed="rId8"/>
                <a:stretch>
                  <a:fillRect t="-79710" b="-10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/>
              <p:cNvSpPr/>
              <p:nvPr/>
            </p:nvSpPr>
            <p:spPr>
              <a:xfrm>
                <a:off x="8287289" y="4583185"/>
                <a:ext cx="3138680" cy="4016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𝑗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𝑎𝑐𝑐</m:t>
                          </m:r>
                        </m:sup>
                      </m:sSubSup>
                      <m:d>
                        <m:dPr>
                          <m:ctrlP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Λ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exp</m:t>
                      </m:r>
                      <m:r>
                        <a:rPr lang="en-US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⁡(</m:t>
                      </m:r>
                      <m:sSubSup>
                        <m:sSubSupPr>
                          <m:ctrlP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𝑗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𝑎𝑐𝑐</m:t>
                          </m:r>
                        </m:sup>
                      </m:sSubSup>
                      <m:sSub>
                        <m:sSubPr>
                          <m:ctrlP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Λ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𝑗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41" name="Rectangle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87289" y="4583185"/>
                <a:ext cx="3138680" cy="401648"/>
              </a:xfrm>
              <a:prstGeom prst="rect">
                <a:avLst/>
              </a:prstGeom>
              <a:blipFill rotWithShape="0">
                <a:blip r:embed="rId9"/>
                <a:stretch>
                  <a:fillRect t="-87879" b="-10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1" name="Group 50"/>
          <p:cNvGrpSpPr/>
          <p:nvPr/>
        </p:nvGrpSpPr>
        <p:grpSpPr>
          <a:xfrm>
            <a:off x="5113831" y="3475536"/>
            <a:ext cx="4680520" cy="887166"/>
            <a:chOff x="5113831" y="3475536"/>
            <a:chExt cx="4680520" cy="88716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/>
                <p:cNvSpPr txBox="1"/>
                <p:nvPr/>
              </p:nvSpPr>
              <p:spPr>
                <a:xfrm>
                  <a:off x="5549984" y="3475536"/>
                  <a:ext cx="4244367" cy="88716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dirty="0" smtClean="0"/>
                    <a:t>Accuracy: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endChr m:val="|"/>
                            <m:ctrlPr>
                              <a:rPr lang="en-US" sz="2400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l-GR" sz="24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Λ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𝑖</m:t>
                                </m:r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,</m:t>
                                </m:r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charset="0"/>
                              </a:rPr>
                              <m:t> </m:t>
                            </m:r>
                          </m:e>
                        </m:d>
                        <m:r>
                          <a:rPr lang="en-US" sz="2400" b="0" i="1" smtClean="0">
                            <a:latin typeface="Cambria Math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Λ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sz="2400" b="0" i="1" smtClean="0"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sz="2400" b="0" i="1" smtClean="0">
                                <a:latin typeface="Cambria Math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≠∅)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40" name="TextBox 3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49984" y="3475536"/>
                  <a:ext cx="4244367" cy="887166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l="-2152" t="-54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2" name="Rectangle 41"/>
            <p:cNvSpPr/>
            <p:nvPr/>
          </p:nvSpPr>
          <p:spPr>
            <a:xfrm rot="10800000" flipV="1">
              <a:off x="5113831" y="3475536"/>
              <a:ext cx="334840" cy="334840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5113832" y="5230526"/>
            <a:ext cx="3076709" cy="461665"/>
            <a:chOff x="5113832" y="5230526"/>
            <a:chExt cx="3076709" cy="461665"/>
          </a:xfrm>
        </p:grpSpPr>
        <p:sp>
          <p:nvSpPr>
            <p:cNvPr id="43" name="TextBox 42"/>
            <p:cNvSpPr txBox="1"/>
            <p:nvPr/>
          </p:nvSpPr>
          <p:spPr>
            <a:xfrm>
              <a:off x="5549984" y="5230526"/>
              <a:ext cx="170271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dirty="0" smtClean="0"/>
                <a:t>Correlations</a:t>
              </a:r>
            </a:p>
          </p:txBody>
        </p:sp>
        <p:sp>
          <p:nvSpPr>
            <p:cNvPr id="45" name="Rectangle 44"/>
            <p:cNvSpPr/>
            <p:nvPr/>
          </p:nvSpPr>
          <p:spPr>
            <a:xfrm rot="16200000" flipV="1">
              <a:off x="5113832" y="5293940"/>
              <a:ext cx="334839" cy="334839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1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6" name="Rounded Rectangle 45"/>
            <p:cNvSpPr/>
            <p:nvPr/>
          </p:nvSpPr>
          <p:spPr>
            <a:xfrm>
              <a:off x="7292824" y="5380533"/>
              <a:ext cx="897717" cy="229075"/>
            </a:xfrm>
            <a:prstGeom prst="round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ICML 2017</a:t>
              </a:r>
              <a:endPara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83462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41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65017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 smtClean="0"/>
              <a:t>Intuition: Learning from Disagreements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143001" y="2193843"/>
                <a:ext cx="6679798" cy="405985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 smtClean="0"/>
                  <a:t>Learn the model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π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l-GR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Λ</m:t>
                        </m:r>
                      </m:e>
                    </m:d>
                  </m:oMath>
                </a14:m>
                <a:r>
                  <a:rPr lang="en-US" dirty="0" smtClean="0"/>
                  <a:t> using MLE</a:t>
                </a:r>
              </a:p>
              <a:p>
                <a:pPr lvl="1"/>
                <a:r>
                  <a:rPr lang="en-US" dirty="0" smtClean="0"/>
                  <a:t>LFs have a hidden </a:t>
                </a:r>
                <a:r>
                  <a:rPr lang="en-US" b="1" i="1" dirty="0" smtClean="0"/>
                  <a:t>accuracy parameter</a:t>
                </a:r>
                <a:endParaRPr lang="en-US" dirty="0"/>
              </a:p>
              <a:p>
                <a:pPr lvl="1"/>
                <a:r>
                  <a:rPr lang="en-US" dirty="0" smtClean="0"/>
                  <a:t>Intuition: Majority vote--estimate labeling function accuracy based on overlaps / conflicts</a:t>
                </a:r>
                <a:endParaRPr lang="en-US" dirty="0"/>
              </a:p>
              <a:p>
                <a:pPr lvl="2"/>
                <a:r>
                  <a:rPr lang="en-US" dirty="0" smtClean="0"/>
                  <a:t>Similar to </a:t>
                </a:r>
                <a:r>
                  <a:rPr lang="en-US" b="1" i="1" dirty="0" smtClean="0"/>
                  <a:t>crowdsourcing but different scaling.</a:t>
                </a:r>
                <a:endParaRPr lang="en-US" dirty="0" smtClean="0"/>
              </a:p>
              <a:p>
                <a:pPr lvl="2"/>
                <a:r>
                  <a:rPr lang="en-US" i="1" dirty="0" smtClean="0"/>
                  <a:t>small number of LFs, large number of labels each</a:t>
                </a:r>
                <a:endParaRPr lang="en-US" dirty="0" smtClean="0"/>
              </a:p>
              <a:p>
                <a:pPr lvl="1"/>
                <a:endParaRPr lang="en-US" dirty="0" smtClean="0"/>
              </a:p>
              <a:p>
                <a:pPr marL="0" indent="0">
                  <a:buNone/>
                </a:pPr>
                <a:r>
                  <a:rPr lang="en-US" dirty="0" smtClean="0"/>
                  <a:t>Produce a set of </a:t>
                </a:r>
                <a:r>
                  <a:rPr lang="en-US" i="1" dirty="0" smtClean="0"/>
                  <a:t>noisy </a:t>
                </a:r>
                <a:r>
                  <a:rPr lang="en-US" dirty="0" smtClean="0"/>
                  <a:t>training labels </a:t>
                </a:r>
                <a:endParaRPr lang="en-US" b="0" i="1" dirty="0">
                  <a:latin typeface="Cambria Math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𝜆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𝑃</m:t>
                          </m:r>
                        </m:e>
                        <m:sub>
                          <m:d>
                            <m:d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𝑦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l-GR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Λ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~</m:t>
                          </m:r>
                          <m:r>
                            <m:rPr>
                              <m:sty m:val="p"/>
                            </m:rPr>
                            <a:rPr lang="el-GR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π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 | </m:t>
                          </m:r>
                          <m:r>
                            <m:rPr>
                              <m:sty m:val="p"/>
                            </m:rPr>
                            <a:rPr lang="el-GR" i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Λ</m:t>
                          </m:r>
                          <m:r>
                            <a:rPr lang="en-US" b="0" i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𝜆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3001" y="2193843"/>
                <a:ext cx="6679798" cy="4059858"/>
              </a:xfrm>
              <a:blipFill rotWithShape="0">
                <a:blip r:embed="rId3"/>
                <a:stretch>
                  <a:fillRect l="-1918" t="-2553" r="-822" b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5" name="Group 84"/>
          <p:cNvGrpSpPr/>
          <p:nvPr/>
        </p:nvGrpSpPr>
        <p:grpSpPr>
          <a:xfrm>
            <a:off x="9490342" y="2212308"/>
            <a:ext cx="752922" cy="1533300"/>
            <a:chOff x="6369879" y="2318248"/>
            <a:chExt cx="689791" cy="1404738"/>
          </a:xfrm>
        </p:grpSpPr>
        <p:cxnSp>
          <p:nvCxnSpPr>
            <p:cNvPr id="7" name="Straight Arrow Connector 6"/>
            <p:cNvCxnSpPr>
              <a:stCxn id="5" idx="6"/>
              <a:endCxn id="8" idx="2"/>
            </p:cNvCxnSpPr>
            <p:nvPr/>
          </p:nvCxnSpPr>
          <p:spPr>
            <a:xfrm flipV="1">
              <a:off x="6369879" y="2318248"/>
              <a:ext cx="689791" cy="357782"/>
            </a:xfrm>
            <a:prstGeom prst="straightConnector1">
              <a:avLst/>
            </a:prstGeom>
            <a:ln>
              <a:solidFill>
                <a:srgbClr val="00B050"/>
              </a:solidFill>
              <a:tailEnd type="arrow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>
              <a:stCxn id="11" idx="6"/>
              <a:endCxn id="8" idx="2"/>
            </p:cNvCxnSpPr>
            <p:nvPr/>
          </p:nvCxnSpPr>
          <p:spPr>
            <a:xfrm flipV="1">
              <a:off x="6369879" y="2318248"/>
              <a:ext cx="689791" cy="1404738"/>
            </a:xfrm>
            <a:prstGeom prst="straightConnector1">
              <a:avLst/>
            </a:prstGeom>
            <a:ln>
              <a:solidFill>
                <a:srgbClr val="00B050"/>
              </a:solidFill>
              <a:tailEnd type="arrow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</p:grpSp>
      <p:cxnSp>
        <p:nvCxnSpPr>
          <p:cNvPr id="35" name="Straight Arrow Connector 34"/>
          <p:cNvCxnSpPr>
            <a:endCxn id="13" idx="2"/>
          </p:cNvCxnSpPr>
          <p:nvPr/>
        </p:nvCxnSpPr>
        <p:spPr>
          <a:xfrm flipV="1">
            <a:off x="9490342" y="3798966"/>
            <a:ext cx="752923" cy="1311"/>
          </a:xfrm>
          <a:prstGeom prst="straightConnector1">
            <a:avLst/>
          </a:prstGeom>
          <a:ln>
            <a:solidFill>
              <a:srgbClr val="00B05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grpSp>
        <p:nvGrpSpPr>
          <p:cNvPr id="86" name="Group 85"/>
          <p:cNvGrpSpPr/>
          <p:nvPr/>
        </p:nvGrpSpPr>
        <p:grpSpPr>
          <a:xfrm>
            <a:off x="9490342" y="2602833"/>
            <a:ext cx="752922" cy="2285548"/>
            <a:chOff x="6369879" y="2838949"/>
            <a:chExt cx="689791" cy="2093911"/>
          </a:xfrm>
        </p:grpSpPr>
        <p:cxnSp>
          <p:nvCxnSpPr>
            <p:cNvPr id="26" name="Straight Arrow Connector 25"/>
            <p:cNvCxnSpPr>
              <a:stCxn id="11" idx="6"/>
              <a:endCxn id="17" idx="2"/>
            </p:cNvCxnSpPr>
            <p:nvPr/>
          </p:nvCxnSpPr>
          <p:spPr>
            <a:xfrm flipV="1">
              <a:off x="6369879" y="3207979"/>
              <a:ext cx="689791" cy="677925"/>
            </a:xfrm>
            <a:prstGeom prst="straightConnector1">
              <a:avLst/>
            </a:prstGeom>
            <a:ln>
              <a:solidFill>
                <a:srgbClr val="00B050"/>
              </a:solidFill>
              <a:tailEnd type="arrow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>
              <a:stCxn id="14" idx="6"/>
              <a:endCxn id="17" idx="2"/>
            </p:cNvCxnSpPr>
            <p:nvPr/>
          </p:nvCxnSpPr>
          <p:spPr>
            <a:xfrm flipV="1">
              <a:off x="6369879" y="3207979"/>
              <a:ext cx="689791" cy="172488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>
              <a:stCxn id="5" idx="6"/>
              <a:endCxn id="17" idx="2"/>
            </p:cNvCxnSpPr>
            <p:nvPr/>
          </p:nvCxnSpPr>
          <p:spPr>
            <a:xfrm>
              <a:off x="6369879" y="2838949"/>
              <a:ext cx="689791" cy="369030"/>
            </a:xfrm>
            <a:prstGeom prst="straightConnector1">
              <a:avLst/>
            </a:prstGeom>
            <a:ln>
              <a:solidFill>
                <a:srgbClr val="00B050"/>
              </a:solidFill>
              <a:tailEnd type="arrow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87" name="Group 86"/>
          <p:cNvGrpSpPr/>
          <p:nvPr/>
        </p:nvGrpSpPr>
        <p:grpSpPr>
          <a:xfrm>
            <a:off x="9490342" y="2602833"/>
            <a:ext cx="752922" cy="2285549"/>
            <a:chOff x="6369879" y="2838950"/>
            <a:chExt cx="689791" cy="2093913"/>
          </a:xfrm>
        </p:grpSpPr>
        <p:cxnSp>
          <p:nvCxnSpPr>
            <p:cNvPr id="21" name="Straight Arrow Connector 20"/>
            <p:cNvCxnSpPr>
              <a:stCxn id="5" idx="6"/>
              <a:endCxn id="18" idx="2"/>
            </p:cNvCxnSpPr>
            <p:nvPr/>
          </p:nvCxnSpPr>
          <p:spPr>
            <a:xfrm>
              <a:off x="6369879" y="2838950"/>
              <a:ext cx="689791" cy="1822653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>
              <a:stCxn id="14" idx="6"/>
              <a:endCxn id="18" idx="2"/>
            </p:cNvCxnSpPr>
            <p:nvPr/>
          </p:nvCxnSpPr>
          <p:spPr>
            <a:xfrm flipV="1">
              <a:off x="6369879" y="4661604"/>
              <a:ext cx="689791" cy="27125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cxnSp>
        <p:nvCxnSpPr>
          <p:cNvPr id="45" name="Straight Arrow Connector 44"/>
          <p:cNvCxnSpPr>
            <a:stCxn id="11" idx="5"/>
          </p:cNvCxnSpPr>
          <p:nvPr/>
        </p:nvCxnSpPr>
        <p:spPr>
          <a:xfrm>
            <a:off x="9407109" y="3946550"/>
            <a:ext cx="836155" cy="633839"/>
          </a:xfrm>
          <a:prstGeom prst="straightConnector1">
            <a:avLst/>
          </a:prstGeom>
          <a:ln>
            <a:solidFill>
              <a:srgbClr val="00B05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grpSp>
        <p:nvGrpSpPr>
          <p:cNvPr id="83" name="Group 82"/>
          <p:cNvGrpSpPr/>
          <p:nvPr/>
        </p:nvGrpSpPr>
        <p:grpSpPr>
          <a:xfrm>
            <a:off x="9626684" y="1928129"/>
            <a:ext cx="1330783" cy="4325572"/>
            <a:chOff x="6699518" y="1976437"/>
            <a:chExt cx="1219200" cy="3962884"/>
          </a:xfrm>
        </p:grpSpPr>
        <p:sp>
          <p:nvSpPr>
            <p:cNvPr id="8" name="Oval 7"/>
            <p:cNvSpPr/>
            <p:nvPr/>
          </p:nvSpPr>
          <p:spPr>
            <a:xfrm>
              <a:off x="7264400" y="1976437"/>
              <a:ext cx="520700" cy="520700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85783"/>
              <a:r>
                <a:rPr lang="en-US" sz="1351" dirty="0">
                  <a:solidFill>
                    <a:prstClr val="black"/>
                  </a:solidFill>
                </a:rPr>
                <a:t>x</a:t>
              </a:r>
              <a:r>
                <a:rPr lang="en-US" sz="1351" baseline="-25000" dirty="0">
                  <a:solidFill>
                    <a:prstClr val="black"/>
                  </a:solidFill>
                </a:rPr>
                <a:t>1</a:t>
              </a:r>
            </a:p>
          </p:txBody>
        </p:sp>
        <p:sp>
          <p:nvSpPr>
            <p:cNvPr id="13" name="Oval 12"/>
            <p:cNvSpPr/>
            <p:nvPr/>
          </p:nvSpPr>
          <p:spPr>
            <a:xfrm>
              <a:off x="7264400" y="3430059"/>
              <a:ext cx="520700" cy="520700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85783"/>
              <a:r>
                <a:rPr lang="en-US" sz="1351" dirty="0">
                  <a:solidFill>
                    <a:prstClr val="black"/>
                  </a:solidFill>
                </a:rPr>
                <a:t>x</a:t>
              </a:r>
              <a:r>
                <a:rPr lang="en-US" sz="1351" baseline="-25000" dirty="0">
                  <a:solidFill>
                    <a:prstClr val="black"/>
                  </a:solidFill>
                </a:rPr>
                <a:t>3</a:t>
              </a:r>
            </a:p>
          </p:txBody>
        </p:sp>
        <p:sp>
          <p:nvSpPr>
            <p:cNvPr id="16" name="Oval 15"/>
            <p:cNvSpPr/>
            <p:nvPr/>
          </p:nvSpPr>
          <p:spPr>
            <a:xfrm>
              <a:off x="7264400" y="4883681"/>
              <a:ext cx="520700" cy="520700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85783"/>
              <a:r>
                <a:rPr lang="en-US" sz="1351" dirty="0">
                  <a:solidFill>
                    <a:prstClr val="black"/>
                  </a:solidFill>
                </a:rPr>
                <a:t>x</a:t>
              </a:r>
              <a:r>
                <a:rPr lang="en-US" sz="1351" baseline="-25000" dirty="0">
                  <a:solidFill>
                    <a:prstClr val="black"/>
                  </a:solidFill>
                </a:rPr>
                <a:t>5</a:t>
              </a:r>
            </a:p>
          </p:txBody>
        </p:sp>
        <p:sp>
          <p:nvSpPr>
            <p:cNvPr id="17" name="Oval 16"/>
            <p:cNvSpPr/>
            <p:nvPr/>
          </p:nvSpPr>
          <p:spPr>
            <a:xfrm>
              <a:off x="7264400" y="2703248"/>
              <a:ext cx="520700" cy="520700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85783"/>
              <a:r>
                <a:rPr lang="en-US" sz="1351" dirty="0">
                  <a:solidFill>
                    <a:prstClr val="black"/>
                  </a:solidFill>
                </a:rPr>
                <a:t>x</a:t>
              </a:r>
              <a:r>
                <a:rPr lang="en-US" sz="1351" baseline="-25000" dirty="0">
                  <a:solidFill>
                    <a:prstClr val="black"/>
                  </a:solidFill>
                </a:rPr>
                <a:t>2</a:t>
              </a:r>
            </a:p>
          </p:txBody>
        </p:sp>
        <p:sp>
          <p:nvSpPr>
            <p:cNvPr id="18" name="Oval 17"/>
            <p:cNvSpPr/>
            <p:nvPr/>
          </p:nvSpPr>
          <p:spPr>
            <a:xfrm>
              <a:off x="7264400" y="4156870"/>
              <a:ext cx="520700" cy="520700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85783"/>
              <a:r>
                <a:rPr lang="en-US" sz="1351" dirty="0">
                  <a:solidFill>
                    <a:prstClr val="black"/>
                  </a:solidFill>
                </a:rPr>
                <a:t>x</a:t>
              </a:r>
              <a:r>
                <a:rPr lang="en-US" sz="1351" baseline="-25000" dirty="0">
                  <a:solidFill>
                    <a:prstClr val="black"/>
                  </a:solidFill>
                </a:rPr>
                <a:t>4</a:t>
              </a: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6699518" y="5473835"/>
              <a:ext cx="1219200" cy="4654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defTabSz="685783"/>
              <a:r>
                <a:rPr lang="en-US" sz="1351" dirty="0">
                  <a:solidFill>
                    <a:prstClr val="black"/>
                  </a:solidFill>
                </a:rPr>
                <a:t>Unlabeled objects</a:t>
              </a:r>
            </a:p>
          </p:txBody>
        </p:sp>
      </p:grpSp>
      <p:grpSp>
        <p:nvGrpSpPr>
          <p:cNvPr id="89" name="Group 88"/>
          <p:cNvGrpSpPr/>
          <p:nvPr/>
        </p:nvGrpSpPr>
        <p:grpSpPr>
          <a:xfrm>
            <a:off x="10065825" y="1995580"/>
            <a:ext cx="509152" cy="2850176"/>
            <a:chOff x="6942269" y="2066371"/>
            <a:chExt cx="466461" cy="2611199"/>
          </a:xfrm>
        </p:grpSpPr>
        <p:sp>
          <p:nvSpPr>
            <p:cNvPr id="80" name="Oval 79"/>
            <p:cNvSpPr/>
            <p:nvPr/>
          </p:nvSpPr>
          <p:spPr>
            <a:xfrm>
              <a:off x="6942269" y="2066371"/>
              <a:ext cx="466461" cy="466461"/>
            </a:xfrm>
            <a:prstGeom prst="ellipse">
              <a:avLst/>
            </a:prstGeom>
            <a:solidFill>
              <a:srgbClr val="FFFF00">
                <a:alpha val="30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/>
              <a:endParaRPr lang="en-US" sz="1351" dirty="0">
                <a:solidFill>
                  <a:prstClr val="white"/>
                </a:solidFill>
              </a:endParaRPr>
            </a:p>
          </p:txBody>
        </p:sp>
        <p:sp>
          <p:nvSpPr>
            <p:cNvPr id="81" name="Oval 80"/>
            <p:cNvSpPr/>
            <p:nvPr/>
          </p:nvSpPr>
          <p:spPr>
            <a:xfrm>
              <a:off x="6942269" y="2733806"/>
              <a:ext cx="466461" cy="466461"/>
            </a:xfrm>
            <a:prstGeom prst="ellipse">
              <a:avLst/>
            </a:prstGeom>
            <a:solidFill>
              <a:srgbClr val="FFFF00">
                <a:alpha val="30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/>
              <a:endParaRPr lang="en-US" sz="1351" dirty="0">
                <a:solidFill>
                  <a:prstClr val="white"/>
                </a:solidFill>
              </a:endParaRPr>
            </a:p>
          </p:txBody>
        </p:sp>
        <p:sp>
          <p:nvSpPr>
            <p:cNvPr id="82" name="Oval 81"/>
            <p:cNvSpPr/>
            <p:nvPr/>
          </p:nvSpPr>
          <p:spPr>
            <a:xfrm>
              <a:off x="6942269" y="4211109"/>
              <a:ext cx="466461" cy="466461"/>
            </a:xfrm>
            <a:prstGeom prst="ellipse">
              <a:avLst/>
            </a:prstGeom>
            <a:solidFill>
              <a:srgbClr val="FFFF00">
                <a:alpha val="30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/>
              <a:endParaRPr lang="en-US" sz="1351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103" name="Group 102"/>
          <p:cNvGrpSpPr/>
          <p:nvPr/>
        </p:nvGrpSpPr>
        <p:grpSpPr>
          <a:xfrm>
            <a:off x="8364979" y="2114503"/>
            <a:ext cx="673581" cy="2965485"/>
            <a:chOff x="4857854" y="2353785"/>
            <a:chExt cx="617102" cy="2716837"/>
          </a:xfrm>
        </p:grpSpPr>
        <p:sp>
          <p:nvSpPr>
            <p:cNvPr id="90" name="TextBox 89"/>
            <p:cNvSpPr txBox="1"/>
            <p:nvPr/>
          </p:nvSpPr>
          <p:spPr>
            <a:xfrm>
              <a:off x="4857854" y="2353785"/>
              <a:ext cx="617102" cy="2750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685783"/>
              <a:r>
                <a:rPr lang="en-US" sz="1351" dirty="0">
                  <a:solidFill>
                    <a:prstClr val="black"/>
                  </a:solidFill>
                </a:rPr>
                <a:t>P(λ</a:t>
              </a:r>
              <a:r>
                <a:rPr lang="en-US" sz="1351" baseline="-25000" dirty="0">
                  <a:solidFill>
                    <a:prstClr val="black"/>
                  </a:solidFill>
                </a:rPr>
                <a:t>i</a:t>
              </a:r>
              <a:r>
                <a:rPr lang="en-US" sz="1351" dirty="0">
                  <a:solidFill>
                    <a:prstClr val="black"/>
                  </a:solidFill>
                </a:rPr>
                <a:t>|y</a:t>
              </a:r>
              <a:r>
                <a:rPr lang="en-US" sz="1351" baseline="-25000" dirty="0">
                  <a:solidFill>
                    <a:prstClr val="black"/>
                  </a:solidFill>
                </a:rPr>
                <a:t>j</a:t>
              </a:r>
              <a:r>
                <a:rPr lang="en-US" sz="1351" dirty="0">
                  <a:solidFill>
                    <a:prstClr val="black"/>
                  </a:solidFill>
                </a:rPr>
                <a:t>)</a:t>
              </a:r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4939360" y="2723117"/>
              <a:ext cx="454089" cy="2750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685783"/>
              <a:r>
                <a:rPr lang="en-US" sz="1351" b="1" i="1" dirty="0">
                  <a:solidFill>
                    <a:srgbClr val="92D050"/>
                  </a:solidFill>
                </a:rPr>
                <a:t>0.85</a:t>
              </a:r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4939360" y="3748627"/>
              <a:ext cx="454089" cy="2750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685783"/>
              <a:r>
                <a:rPr lang="en-US" sz="1351" b="1" i="1" dirty="0">
                  <a:solidFill>
                    <a:srgbClr val="92D050"/>
                  </a:solidFill>
                </a:rPr>
                <a:t>0.80</a:t>
              </a:r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4939360" y="4795584"/>
              <a:ext cx="454089" cy="2750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685783"/>
              <a:r>
                <a:rPr lang="en-US" sz="1351" b="1" i="1" dirty="0">
                  <a:solidFill>
                    <a:schemeClr val="accent2"/>
                  </a:solidFill>
                </a:rPr>
                <a:t>0.65</a:t>
              </a:r>
            </a:p>
          </p:txBody>
        </p:sp>
      </p:grpSp>
      <p:grpSp>
        <p:nvGrpSpPr>
          <p:cNvPr id="101" name="Group 100"/>
          <p:cNvGrpSpPr/>
          <p:nvPr/>
        </p:nvGrpSpPr>
        <p:grpSpPr>
          <a:xfrm>
            <a:off x="8921988" y="2318655"/>
            <a:ext cx="651574" cy="3347768"/>
            <a:chOff x="5588000" y="2625988"/>
            <a:chExt cx="596941" cy="3067068"/>
          </a:xfrm>
        </p:grpSpPr>
        <p:sp>
          <p:nvSpPr>
            <p:cNvPr id="5" name="Oval 4"/>
            <p:cNvSpPr/>
            <p:nvPr/>
          </p:nvSpPr>
          <p:spPr>
            <a:xfrm>
              <a:off x="5588000" y="2625988"/>
              <a:ext cx="520700" cy="520700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/>
              <a:r>
                <a:rPr lang="en-US" sz="1351" dirty="0">
                  <a:solidFill>
                    <a:prstClr val="white"/>
                  </a:solidFill>
                </a:rPr>
                <a:t>λ</a:t>
              </a:r>
              <a:r>
                <a:rPr lang="en-US" sz="1351" baseline="-25000" dirty="0">
                  <a:solidFill>
                    <a:prstClr val="white"/>
                  </a:solidFill>
                </a:rPr>
                <a:t>1</a:t>
              </a:r>
            </a:p>
          </p:txBody>
        </p:sp>
        <p:sp>
          <p:nvSpPr>
            <p:cNvPr id="11" name="Oval 10"/>
            <p:cNvSpPr/>
            <p:nvPr/>
          </p:nvSpPr>
          <p:spPr>
            <a:xfrm>
              <a:off x="5588000" y="3672944"/>
              <a:ext cx="520700" cy="520700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/>
              <a:r>
                <a:rPr lang="en-US" sz="1351" dirty="0">
                  <a:solidFill>
                    <a:prstClr val="white"/>
                  </a:solidFill>
                </a:rPr>
                <a:t>λ</a:t>
              </a:r>
              <a:r>
                <a:rPr lang="en-US" sz="1351" baseline="-25000" dirty="0">
                  <a:solidFill>
                    <a:prstClr val="white"/>
                  </a:solidFill>
                </a:rPr>
                <a:t>2</a:t>
              </a:r>
            </a:p>
          </p:txBody>
        </p:sp>
        <p:sp>
          <p:nvSpPr>
            <p:cNvPr id="14" name="Oval 13"/>
            <p:cNvSpPr/>
            <p:nvPr/>
          </p:nvSpPr>
          <p:spPr>
            <a:xfrm>
              <a:off x="5588000" y="4719900"/>
              <a:ext cx="520700" cy="520700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/>
              <a:r>
                <a:rPr lang="en-US" sz="1351" dirty="0">
                  <a:solidFill>
                    <a:prstClr val="white"/>
                  </a:solidFill>
                </a:rPr>
                <a:t>λ</a:t>
              </a:r>
              <a:r>
                <a:rPr lang="en-US" sz="1351" baseline="-25000" dirty="0">
                  <a:solidFill>
                    <a:prstClr val="white"/>
                  </a:solidFill>
                </a:rPr>
                <a:t>3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TextBox 97"/>
                <p:cNvSpPr txBox="1"/>
                <p:nvPr/>
              </p:nvSpPr>
              <p:spPr>
                <a:xfrm>
                  <a:off x="5600146" y="5418018"/>
                  <a:ext cx="584795" cy="27503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 defTabSz="685783"/>
                  <a:r>
                    <a:rPr lang="en-US" sz="1351" dirty="0">
                      <a:solidFill>
                        <a:prstClr val="black"/>
                      </a:solidFill>
                    </a:rPr>
                    <a:t>LFs (</a:t>
                  </a:r>
                  <a14:m>
                    <m:oMath xmlns:m="http://schemas.openxmlformats.org/officeDocument/2006/math">
                      <m:r>
                        <a:rPr lang="en-US" sz="1351" i="1">
                          <a:solidFill>
                            <a:prstClr val="black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𝜆</m:t>
                      </m:r>
                    </m:oMath>
                  </a14:m>
                  <a:r>
                    <a:rPr lang="en-US" sz="1351" dirty="0">
                      <a:solidFill>
                        <a:prstClr val="black"/>
                      </a:solidFill>
                    </a:rPr>
                    <a:t>)</a:t>
                  </a:r>
                </a:p>
              </p:txBody>
            </p:sp>
          </mc:Choice>
          <mc:Fallback xmlns="">
            <p:sp>
              <p:nvSpPr>
                <p:cNvPr id="98" name="TextBox 9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96408" y="5418019"/>
                  <a:ext cx="792269" cy="36933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6923" t="-10000" r="-6154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2" name="Group 101"/>
          <p:cNvGrpSpPr/>
          <p:nvPr/>
        </p:nvGrpSpPr>
        <p:grpSpPr>
          <a:xfrm>
            <a:off x="10656430" y="1685754"/>
            <a:ext cx="697370" cy="3908878"/>
            <a:chOff x="7925297" y="1782122"/>
            <a:chExt cx="638897" cy="358113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TextBox 93"/>
                <p:cNvSpPr txBox="1"/>
                <p:nvPr/>
              </p:nvSpPr>
              <p:spPr>
                <a:xfrm>
                  <a:off x="7925297" y="1782122"/>
                  <a:ext cx="638897" cy="27503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 defTabSz="685783"/>
                  <a:r>
                    <a:rPr lang="en-US" sz="1351" dirty="0">
                      <a:solidFill>
                        <a:prstClr val="black"/>
                      </a:solidFill>
                    </a:rPr>
                    <a:t>P(y</a:t>
                  </a:r>
                  <a:r>
                    <a:rPr lang="en-US" sz="1351" baseline="-25000" dirty="0">
                      <a:solidFill>
                        <a:prstClr val="black"/>
                      </a:solidFill>
                    </a:rPr>
                    <a:t>i</a:t>
                  </a:r>
                  <a:r>
                    <a:rPr lang="en-US" sz="1351" dirty="0">
                      <a:solidFill>
                        <a:prstClr val="black"/>
                      </a:solidFill>
                    </a:rPr>
                    <a:t>|</a:t>
                  </a:r>
                  <a:r>
                    <a:rPr lang="en-US" sz="1351" dirty="0">
                      <a:solidFill>
                        <a:prstClr val="black"/>
                      </a:solidFill>
                      <a:ea typeface="Cambria Math" charset="0"/>
                      <a:cs typeface="Cambria Math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sz="1351" i="1">
                          <a:solidFill>
                            <a:prstClr val="black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𝜆</m:t>
                      </m:r>
                    </m:oMath>
                  </a14:m>
                  <a:r>
                    <a:rPr lang="en-US" sz="1351" dirty="0">
                      <a:solidFill>
                        <a:prstClr val="black"/>
                      </a:solidFill>
                    </a:rPr>
                    <a:t>)</a:t>
                  </a:r>
                </a:p>
              </p:txBody>
            </p:sp>
          </mc:Choice>
          <mc:Fallback xmlns="">
            <p:sp>
              <p:nvSpPr>
                <p:cNvPr id="94" name="TextBox 9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11389" y="1782122"/>
                  <a:ext cx="866712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5594" t="-8197" r="-4895" b="-245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5" name="TextBox 94"/>
            <p:cNvSpPr txBox="1"/>
            <p:nvPr/>
          </p:nvSpPr>
          <p:spPr>
            <a:xfrm>
              <a:off x="8069363" y="2155838"/>
              <a:ext cx="454090" cy="2750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685783"/>
              <a:r>
                <a:rPr lang="en-US" sz="1351" b="1" i="1" dirty="0">
                  <a:solidFill>
                    <a:srgbClr val="00B050"/>
                  </a:solidFill>
                </a:rPr>
                <a:t>0.95</a:t>
              </a:r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8069363" y="2886337"/>
              <a:ext cx="454090" cy="2750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685783"/>
              <a:r>
                <a:rPr lang="en-US" sz="1351" b="1" i="1" dirty="0">
                  <a:solidFill>
                    <a:srgbClr val="92D050"/>
                  </a:solidFill>
                </a:rPr>
                <a:t>0.80</a:t>
              </a: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8069363" y="4291805"/>
              <a:ext cx="454090" cy="2750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685783"/>
              <a:r>
                <a:rPr lang="en-US" sz="1351" b="1" i="1" dirty="0">
                  <a:solidFill>
                    <a:srgbClr val="FF0000"/>
                  </a:solidFill>
                </a:rPr>
                <a:t>0.15</a:t>
              </a:r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8069363" y="3634594"/>
              <a:ext cx="454090" cy="2750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685783"/>
              <a:r>
                <a:rPr lang="en-US" sz="1351" b="1" i="1" dirty="0">
                  <a:solidFill>
                    <a:srgbClr val="92D050"/>
                  </a:solidFill>
                </a:rPr>
                <a:t>0.85</a:t>
              </a:r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8069363" y="5088217"/>
              <a:ext cx="454090" cy="2750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685783"/>
              <a:r>
                <a:rPr lang="en-US" sz="1351" b="1" i="1" dirty="0">
                  <a:solidFill>
                    <a:schemeClr val="accent2"/>
                  </a:solidFill>
                </a:rPr>
                <a:t>0.65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5717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Step 2: Training a Noise-Aware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54100" y="2226470"/>
            <a:ext cx="10629900" cy="230743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smtClean="0"/>
              <a:t>In a supervised learning setting, we would learn from ground-truth labels:</a:t>
            </a:r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Here, we learn from the </a:t>
            </a:r>
            <a:r>
              <a:rPr lang="en-US" i="1" dirty="0" smtClean="0"/>
              <a:t>noisy </a:t>
            </a:r>
            <a:r>
              <a:rPr lang="en-US" dirty="0" smtClean="0"/>
              <a:t>labels: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1755541" y="2829365"/>
                <a:ext cx="4340459" cy="8712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defTabSz="685783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  <m:r>
                        <a:rPr lang="en-US" i="1">
                          <a:solidFill>
                            <a:prstClr val="black"/>
                          </a:solidFill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argmin</m:t>
                          </m:r>
                        </m:e>
                        <m:sub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𝑤</m:t>
                          </m:r>
                        </m:sub>
                      </m:sSub>
                      <m:f>
                        <m:fPr>
                          <m:ctrlPr>
                            <a:rPr lang="en-US" i="1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i="1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𝑖</m:t>
                          </m:r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𝑙</m:t>
                          </m:r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𝑤</m:t>
                          </m:r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prstClr val="black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solidFill>
                                        <a:prstClr val="black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𝑦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prstClr val="black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solidFill>
                                        <a:prstClr val="black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5541" y="2829365"/>
                <a:ext cx="4340459" cy="87126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2107360" y="4533900"/>
                <a:ext cx="4976903" cy="8712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defTabSz="685783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  <m:r>
                        <a:rPr lang="en-US" i="1">
                          <a:solidFill>
                            <a:prstClr val="black"/>
                          </a:solidFill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argmin</m:t>
                          </m:r>
                        </m:e>
                        <m:sub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𝑤</m:t>
                          </m:r>
                        </m:sub>
                      </m:sSub>
                      <m:f>
                        <m:fPr>
                          <m:ctrlPr>
                            <a:rPr lang="en-US" i="1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i="1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𝑖</m:t>
                          </m:r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b="1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𝔼</m:t>
                              </m:r>
                            </m:e>
                            <m:sub>
                              <m:d>
                                <m:dPr>
                                  <m:ctrlPr>
                                    <a:rPr lang="en-US" b="1" i="1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1" i="1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</a:rPr>
                                    <m:t>𝒚</m:t>
                                  </m:r>
                                  <m:r>
                                    <a:rPr lang="en-US" b="1" i="1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</a:rPr>
                                    <m:t>,</m:t>
                                  </m:r>
                                  <m:r>
                                    <a:rPr lang="el-GR" b="1" i="1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𝜦</m:t>
                                  </m:r>
                                </m:e>
                              </m:d>
                              <m:r>
                                <a:rPr lang="en-US" b="1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~</m:t>
                              </m:r>
                              <m:r>
                                <a:rPr lang="el-GR" b="1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𝝅</m:t>
                              </m:r>
                            </m:sub>
                          </m:sSub>
                          <m:r>
                            <a:rPr lang="en-US" b="1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[</m:t>
                          </m:r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𝑙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prstClr val="black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prstClr val="black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𝑤</m:t>
                                  </m:r>
                                  <m:r>
                                    <a:rPr lang="en-US" i="1">
                                      <a:solidFill>
                                        <a:prstClr val="black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solidFill>
                                        <a:prstClr val="black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i="1">
                                          <a:solidFill>
                                            <a:prstClr val="black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solidFill>
                                            <a:prstClr val="black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prstClr val="black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prstClr val="black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𝑦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i="1">
                                          <a:solidFill>
                                            <a:prstClr val="black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solidFill>
                                            <a:prstClr val="black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=</m:t>
                              </m:r>
                              <m: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b="1" i="1">
                              <a:solidFill>
                                <a:srgbClr val="C0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]</m:t>
                          </m:r>
                        </m:e>
                      </m:nary>
                    </m:oMath>
                  </m:oMathPara>
                </a14:m>
                <a:endParaRPr lang="en-US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7360" y="4533900"/>
                <a:ext cx="4976903" cy="87126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2381250" y="5754690"/>
            <a:ext cx="7429500" cy="738664"/>
          </a:xfrm>
          <a:prstGeom prst="rect">
            <a:avLst/>
          </a:prstGeom>
          <a:solidFill>
            <a:schemeClr val="accent1"/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 defTabSz="685783"/>
            <a:r>
              <a:rPr lang="en-US" sz="2100" dirty="0">
                <a:solidFill>
                  <a:schemeClr val="bg1"/>
                </a:solidFill>
                <a:latin typeface="Calibri Light"/>
              </a:rPr>
              <a:t>Only requires simple tweak to loss function works over </a:t>
            </a:r>
            <a:r>
              <a:rPr lang="en-US" sz="2100" b="1" i="1" dirty="0">
                <a:solidFill>
                  <a:schemeClr val="bg1"/>
                </a:solidFill>
                <a:latin typeface="Calibri Light"/>
              </a:rPr>
              <a:t>many models</a:t>
            </a:r>
            <a:r>
              <a:rPr lang="en-US" sz="2100" dirty="0">
                <a:solidFill>
                  <a:schemeClr val="bg1"/>
                </a:solidFill>
                <a:latin typeface="Calibri Light"/>
              </a:rPr>
              <a:t> including Logistic Regression, SVMs and LSTMs.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7442537" y="3080331"/>
                <a:ext cx="403911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𝑇</m:t>
                      </m:r>
                      <m:r>
                        <a:rPr lang="en-US" sz="2400" b="0" i="1" smtClean="0">
                          <a:latin typeface="Cambria Math" charset="0"/>
                        </a:rPr>
                        <m:t>={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charset="0"/>
                            </a:rPr>
                            <m:t>, 0</m:t>
                          </m:r>
                        </m:e>
                      </m:d>
                      <m:r>
                        <a:rPr lang="en-US" sz="2400" b="0" i="1" smtClean="0">
                          <a:latin typeface="Cambria Math" charset="0"/>
                        </a:rPr>
                        <m:t>, 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charset="0"/>
                            </a:rPr>
                            <m:t>,1</m:t>
                          </m:r>
                        </m:e>
                      </m:d>
                      <m:r>
                        <a:rPr lang="en-US" sz="2400" b="0" i="1" smtClean="0">
                          <a:latin typeface="Cambria Math" charset="0"/>
                        </a:rPr>
                        <m:t>,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charset="0"/>
                            </a:rPr>
                            <m:t>,0</m:t>
                          </m:r>
                        </m:e>
                      </m:d>
                      <m:r>
                        <a:rPr lang="en-US" sz="2400" b="0" i="1" smtClean="0">
                          <a:latin typeface="Cambria Math" charset="0"/>
                        </a:rPr>
                        <m:t>,…}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2537" y="3080331"/>
                <a:ext cx="4039118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1208" r="-2266" b="-360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7442537" y="4784866"/>
                <a:ext cx="47364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𝑇</m:t>
                      </m:r>
                      <m:r>
                        <a:rPr lang="en-US" sz="2400" b="0" i="1" smtClean="0">
                          <a:latin typeface="Cambria Math" charset="0"/>
                        </a:rPr>
                        <m:t>={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charset="0"/>
                            </a:rPr>
                            <m:t>, 0.1</m:t>
                          </m:r>
                        </m:e>
                      </m:d>
                      <m:r>
                        <a:rPr lang="en-US" sz="2400" b="0" i="1" smtClean="0">
                          <a:latin typeface="Cambria Math" charset="0"/>
                        </a:rPr>
                        <m:t>, 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charset="0"/>
                            </a:rPr>
                            <m:t>,0.6</m:t>
                          </m:r>
                        </m:e>
                      </m:d>
                      <m:r>
                        <a:rPr lang="en-US" sz="2400" b="0" i="1" smtClean="0">
                          <a:latin typeface="Cambria Math" charset="0"/>
                        </a:rPr>
                        <m:t>,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charset="0"/>
                            </a:rPr>
                            <m:t>,0.3</m:t>
                          </m:r>
                        </m:e>
                      </m:d>
                      <m:r>
                        <a:rPr lang="en-US" sz="2400" b="0" i="1" smtClean="0">
                          <a:latin typeface="Cambria Math" charset="0"/>
                        </a:rPr>
                        <m:t>,…}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2537" y="4784866"/>
                <a:ext cx="4736425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1030" r="-1802" b="-360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59164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  <p:bldP spid="6" grpId="0"/>
      <p:bldP spid="7" grpId="0" animBg="1"/>
      <p:bldP spid="4" grpId="0"/>
      <p:bldP spid="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Theory: Scaling with </a:t>
            </a:r>
            <a:r>
              <a:rPr lang="en-US" i="1" dirty="0" smtClean="0"/>
              <a:t>Unlabeled </a:t>
            </a:r>
            <a:r>
              <a:rPr lang="en-US" dirty="0" smtClean="0"/>
              <a:t>Data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We show that with:</a:t>
                </a:r>
              </a:p>
              <a:p>
                <a:endParaRPr lang="en-US" dirty="0" smtClean="0"/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latin typeface="Cambria Math" charset="0"/>
                      </a:rPr>
                      <m:t>O</m:t>
                    </m:r>
                    <m:d>
                      <m:dPr>
                        <m:ctrlPr>
                          <a:rPr lang="en-US" sz="28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en-US" sz="2800" dirty="0" smtClean="0"/>
                  <a:t> labeling functions of sufficient quality / expressiveness</a:t>
                </a:r>
              </a:p>
              <a:p>
                <a:pPr lvl="1"/>
                <a:endParaRPr lang="en-US" sz="2800" dirty="0"/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800" i="1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sz="2800" i="1">
                            <a:latin typeface="Cambria Math" charset="0"/>
                          </a:rPr>
                          <m:t>𝑂</m:t>
                        </m:r>
                      </m:e>
                    </m:acc>
                    <m:r>
                      <a:rPr lang="en-US" sz="2800" i="1"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sz="2800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𝜖</m:t>
                        </m:r>
                      </m:e>
                      <m:sup>
                        <m:r>
                          <a:rPr lang="en-US" sz="2800" i="1">
                            <a:latin typeface="Cambria Math" charset="0"/>
                          </a:rPr>
                          <m:t>−2</m:t>
                        </m:r>
                      </m:sup>
                    </m:sSup>
                    <m:r>
                      <a:rPr lang="en-US" sz="2800" i="1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800" dirty="0"/>
                  <a:t> </a:t>
                </a:r>
                <a:r>
                  <a:rPr lang="en-US" sz="2800" b="1" i="1" dirty="0"/>
                  <a:t>unlabeled </a:t>
                </a:r>
                <a:r>
                  <a:rPr lang="en-US" sz="2800" dirty="0" smtClean="0"/>
                  <a:t>training data points</a:t>
                </a:r>
              </a:p>
              <a:p>
                <a:pPr lvl="1"/>
                <a:endParaRPr lang="en-US" sz="2800" dirty="0"/>
              </a:p>
              <a:p>
                <a:pPr lvl="1"/>
                <a:r>
                  <a:rPr lang="en-US" sz="2800" dirty="0" smtClean="0">
                    <a:sym typeface="Wingdings"/>
                  </a:rPr>
                  <a:t> </a:t>
                </a:r>
                <a:r>
                  <a:rPr lang="en-US" sz="2800" dirty="0" smtClean="0"/>
                  <a:t>We get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charset="0"/>
                      </a:rPr>
                      <m:t>𝑂</m:t>
                    </m:r>
                    <m:d>
                      <m:dPr>
                        <m:ctrlPr>
                          <a:rPr lang="en-US" sz="28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𝜖</m:t>
                        </m:r>
                      </m:e>
                    </m:d>
                  </m:oMath>
                </a14:m>
                <a:r>
                  <a:rPr lang="en-US" sz="2800" dirty="0"/>
                  <a:t> generalization </a:t>
                </a:r>
                <a:r>
                  <a:rPr lang="en-US" sz="2800" dirty="0" smtClean="0"/>
                  <a:t>risk</a:t>
                </a:r>
                <a:endParaRPr lang="en-US" sz="2800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2624461" y="5583936"/>
            <a:ext cx="6943077" cy="954107"/>
          </a:xfrm>
          <a:prstGeom prst="rect">
            <a:avLst/>
          </a:prstGeom>
          <a:solidFill>
            <a:schemeClr val="accent1"/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This is the same asymptotic scaling as in supervised methods!</a:t>
            </a:r>
            <a:endParaRPr lang="en-US" sz="2800" dirty="0">
              <a:solidFill>
                <a:schemeClr val="bg1"/>
              </a:solidFill>
              <a:latin typeface="Helvetica Light" charset="0"/>
              <a:ea typeface="Helvetica Light" charset="0"/>
              <a:cs typeface="Helvetica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1048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115754"/>
            <a:ext cx="9144000" cy="2387600"/>
          </a:xfrm>
        </p:spPr>
        <p:txBody>
          <a:bodyPr>
            <a:normAutofit/>
          </a:bodyPr>
          <a:lstStyle/>
          <a:p>
            <a:r>
              <a:rPr lang="en-US" dirty="0" smtClean="0"/>
              <a:t>Lecture </a:t>
            </a:r>
            <a:r>
              <a:rPr lang="en-US" dirty="0" smtClean="0"/>
              <a:t>8: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b="1" dirty="0" smtClean="0"/>
              <a:t>Snorkel + Data Programming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3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0121" y="6352143"/>
            <a:ext cx="21323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Slides by Alex Ratner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334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When is modeling the noise worthwhile?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0" y="1825625"/>
            <a:ext cx="5486400" cy="3657600"/>
          </a:xfr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838200" y="1956391"/>
            <a:ext cx="5614555" cy="37547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 kern="12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 kern="12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1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838200" y="2093643"/>
            <a:ext cx="5957455" cy="37547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 kern="12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 kern="12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Can look at </a:t>
            </a:r>
            <a:r>
              <a:rPr lang="en-US" i="1" dirty="0" smtClean="0"/>
              <a:t>label density:</a:t>
            </a:r>
            <a:endParaRPr lang="en-US" dirty="0" smtClean="0"/>
          </a:p>
          <a:p>
            <a:pPr lvl="1"/>
            <a:r>
              <a:rPr lang="en-US" dirty="0" smtClean="0"/>
              <a:t>Low: Too sparse to beat MV</a:t>
            </a:r>
          </a:p>
          <a:p>
            <a:pPr lvl="1"/>
            <a:r>
              <a:rPr lang="en-US" dirty="0" smtClean="0"/>
              <a:t>High: MV approaches optimal</a:t>
            </a:r>
          </a:p>
          <a:p>
            <a:pPr lvl="1"/>
            <a:r>
              <a:rPr lang="en-US" dirty="0" smtClean="0"/>
              <a:t>Medium: Just right!</a:t>
            </a:r>
          </a:p>
          <a:p>
            <a:pPr lvl="1"/>
            <a:endParaRPr lang="en-US" dirty="0"/>
          </a:p>
          <a:p>
            <a:r>
              <a:rPr lang="en-US" dirty="0" smtClean="0"/>
              <a:t>Can use conditional decision rule to safely skip gen. modeling stage</a:t>
            </a:r>
          </a:p>
          <a:p>
            <a:pPr lvl="1"/>
            <a:r>
              <a:rPr lang="en-US" dirty="0" smtClean="0"/>
              <a:t>E.g. during early LF dev cycles </a:t>
            </a:r>
          </a:p>
          <a:p>
            <a:pPr lvl="1"/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7674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84010"/>
            <a:ext cx="10515600" cy="808012"/>
          </a:xfrm>
        </p:spPr>
        <p:txBody>
          <a:bodyPr/>
          <a:lstStyle/>
          <a:p>
            <a:r>
              <a:rPr lang="en-US" dirty="0" smtClean="0"/>
              <a:t>Putting it All Back Together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128995" y="1524570"/>
            <a:ext cx="4230245" cy="3528836"/>
            <a:chOff x="-264142" y="1524570"/>
            <a:chExt cx="4230245" cy="3528836"/>
          </a:xfrm>
        </p:grpSpPr>
        <p:grpSp>
          <p:nvGrpSpPr>
            <p:cNvPr id="6" name="Group 5"/>
            <p:cNvGrpSpPr/>
            <p:nvPr/>
          </p:nvGrpSpPr>
          <p:grpSpPr>
            <a:xfrm>
              <a:off x="-264142" y="2504702"/>
              <a:ext cx="1315589" cy="1380675"/>
              <a:chOff x="4152623" y="1250744"/>
              <a:chExt cx="1315589" cy="1380675"/>
            </a:xfrm>
          </p:grpSpPr>
          <p:grpSp>
            <p:nvGrpSpPr>
              <p:cNvPr id="15" name="Group 14"/>
              <p:cNvGrpSpPr/>
              <p:nvPr/>
            </p:nvGrpSpPr>
            <p:grpSpPr>
              <a:xfrm>
                <a:off x="4576299" y="1948615"/>
                <a:ext cx="468984" cy="682804"/>
                <a:chOff x="4318000" y="1197566"/>
                <a:chExt cx="618067" cy="899858"/>
              </a:xfrm>
            </p:grpSpPr>
            <p:sp>
              <p:nvSpPr>
                <p:cNvPr id="22" name="Round Same Side Corner Rectangle 21"/>
                <p:cNvSpPr/>
                <p:nvPr/>
              </p:nvSpPr>
              <p:spPr>
                <a:xfrm>
                  <a:off x="4318000" y="1566333"/>
                  <a:ext cx="618067" cy="531091"/>
                </a:xfrm>
                <a:prstGeom prst="round2SameRect">
                  <a:avLst/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" name="Oval 22"/>
                <p:cNvSpPr/>
                <p:nvPr/>
              </p:nvSpPr>
              <p:spPr>
                <a:xfrm>
                  <a:off x="4389966" y="1197566"/>
                  <a:ext cx="474134" cy="474134"/>
                </a:xfrm>
                <a:prstGeom prst="ellipse">
                  <a:avLst/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8" name="TextBox 7"/>
              <p:cNvSpPr txBox="1"/>
              <p:nvPr/>
            </p:nvSpPr>
            <p:spPr>
              <a:xfrm>
                <a:off x="4152623" y="1250744"/>
                <a:ext cx="1315589" cy="58477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solidFill>
                      <a:schemeClr val="accent2"/>
                    </a:solidFill>
                  </a:rPr>
                  <a:t>DOMAIN EXPERT</a:t>
                </a:r>
                <a:endParaRPr lang="en-US" sz="1600" dirty="0">
                  <a:solidFill>
                    <a:schemeClr val="accent2"/>
                  </a:solidFill>
                </a:endParaRPr>
              </a:p>
            </p:txBody>
          </p:sp>
        </p:grpSp>
        <p:sp>
          <p:nvSpPr>
            <p:cNvPr id="91" name="TextBox 90"/>
            <p:cNvSpPr txBox="1"/>
            <p:nvPr/>
          </p:nvSpPr>
          <p:spPr>
            <a:xfrm>
              <a:off x="393652" y="1524570"/>
              <a:ext cx="357245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smtClean="0">
                  <a:solidFill>
                    <a:srgbClr val="FF0000"/>
                  </a:solidFill>
                </a:rPr>
                <a:t>Input: </a:t>
              </a:r>
              <a:r>
                <a:rPr lang="en-US" sz="2400" dirty="0" smtClean="0">
                  <a:solidFill>
                    <a:srgbClr val="FF0000"/>
                  </a:solidFill>
                </a:rPr>
                <a:t>Labeling Functions,</a:t>
              </a:r>
            </a:p>
            <a:p>
              <a:r>
                <a:rPr lang="en-US" sz="2400" i="1" dirty="0" smtClean="0">
                  <a:solidFill>
                    <a:srgbClr val="FF0000"/>
                  </a:solidFill>
                </a:rPr>
                <a:t>            Unlabeled data</a:t>
              </a:r>
              <a:endParaRPr lang="en-US" sz="2400" i="1" dirty="0">
                <a:solidFill>
                  <a:srgbClr val="FF0000"/>
                </a:solidFill>
              </a:endParaRPr>
            </a:p>
          </p:txBody>
        </p:sp>
        <p:sp>
          <p:nvSpPr>
            <p:cNvPr id="107" name="Right Arrow 106"/>
            <p:cNvSpPr/>
            <p:nvPr/>
          </p:nvSpPr>
          <p:spPr>
            <a:xfrm rot="19040097">
              <a:off x="820494" y="3048466"/>
              <a:ext cx="578300" cy="224608"/>
            </a:xfrm>
            <a:prstGeom prst="right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Right Arrow 107"/>
            <p:cNvSpPr/>
            <p:nvPr/>
          </p:nvSpPr>
          <p:spPr>
            <a:xfrm>
              <a:off x="820914" y="3593479"/>
              <a:ext cx="578300" cy="224608"/>
            </a:xfrm>
            <a:prstGeom prst="right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Right Arrow 108"/>
            <p:cNvSpPr/>
            <p:nvPr/>
          </p:nvSpPr>
          <p:spPr>
            <a:xfrm rot="2559903" flipV="1">
              <a:off x="820494" y="4138492"/>
              <a:ext cx="578300" cy="224608"/>
            </a:xfrm>
            <a:prstGeom prst="right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TextBox 109"/>
            <p:cNvSpPr txBox="1"/>
            <p:nvPr/>
          </p:nvSpPr>
          <p:spPr>
            <a:xfrm>
              <a:off x="1589903" y="2497002"/>
              <a:ext cx="2159594" cy="58477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en-US" sz="800" b="1" dirty="0">
                  <a:solidFill>
                    <a:srgbClr val="00FA00"/>
                  </a:solidFill>
                  <a:latin typeface="Andale Mono"/>
                  <a:cs typeface="Andale Mono"/>
                </a:rPr>
                <a:t>def</a:t>
              </a:r>
              <a:r>
                <a:rPr lang="en-US" sz="800" dirty="0">
                  <a:solidFill>
                    <a:srgbClr val="00FA00"/>
                  </a:solidFill>
                  <a:latin typeface="Andale Mono"/>
                  <a:cs typeface="Andale Mono"/>
                </a:rPr>
                <a:t> lf1(x):</a:t>
              </a:r>
            </a:p>
            <a:p>
              <a:r>
                <a:rPr lang="en-US" sz="800" dirty="0">
                  <a:solidFill>
                    <a:srgbClr val="00FA00"/>
                  </a:solidFill>
                  <a:latin typeface="Andale Mono"/>
                  <a:cs typeface="Andale Mono"/>
                </a:rPr>
                <a:t> </a:t>
              </a:r>
              <a:r>
                <a:rPr lang="en-US" sz="800" dirty="0" smtClean="0">
                  <a:solidFill>
                    <a:srgbClr val="00FA00"/>
                  </a:solidFill>
                  <a:latin typeface="Andale Mono"/>
                  <a:cs typeface="Andale Mono"/>
                </a:rPr>
                <a:t> cid </a:t>
              </a:r>
              <a:r>
                <a:rPr lang="en-US" sz="800" dirty="0">
                  <a:solidFill>
                    <a:srgbClr val="00FA00"/>
                  </a:solidFill>
                  <a:latin typeface="Andale Mono"/>
                  <a:cs typeface="Andale Mono"/>
                </a:rPr>
                <a:t>= (x.chemical_id, x.disease_id)</a:t>
              </a:r>
            </a:p>
            <a:p>
              <a:r>
                <a:rPr lang="en-US" sz="800" dirty="0" smtClean="0">
                  <a:solidFill>
                    <a:srgbClr val="00FA00"/>
                  </a:solidFill>
                  <a:latin typeface="Andale Mono"/>
                  <a:cs typeface="Andale Mono"/>
                </a:rPr>
                <a:t>  </a:t>
              </a:r>
              <a:r>
                <a:rPr lang="en-US" sz="800" b="1" dirty="0" smtClean="0">
                  <a:solidFill>
                    <a:srgbClr val="00FA00"/>
                  </a:solidFill>
                  <a:latin typeface="Andale Mono"/>
                  <a:cs typeface="Andale Mono"/>
                </a:rPr>
                <a:t>return </a:t>
              </a:r>
              <a:r>
                <a:rPr lang="en-US" sz="800" dirty="0">
                  <a:solidFill>
                    <a:srgbClr val="00FA00"/>
                  </a:solidFill>
                  <a:latin typeface="Andale Mono"/>
                  <a:cs typeface="Andale Mono"/>
                </a:rPr>
                <a:t>1 </a:t>
              </a:r>
              <a:r>
                <a:rPr lang="en-US" sz="800" b="1" dirty="0">
                  <a:solidFill>
                    <a:srgbClr val="00FA00"/>
                  </a:solidFill>
                  <a:latin typeface="Andale Mono"/>
                  <a:cs typeface="Andale Mono"/>
                </a:rPr>
                <a:t>if</a:t>
              </a:r>
              <a:r>
                <a:rPr lang="en-US" sz="800" dirty="0">
                  <a:solidFill>
                    <a:srgbClr val="00FA00"/>
                  </a:solidFill>
                  <a:latin typeface="Andale Mono"/>
                  <a:cs typeface="Andale Mono"/>
                </a:rPr>
                <a:t> cid in KB </a:t>
              </a:r>
              <a:r>
                <a:rPr lang="en-US" sz="800" b="1" dirty="0">
                  <a:solidFill>
                    <a:srgbClr val="00FA00"/>
                  </a:solidFill>
                  <a:latin typeface="Andale Mono"/>
                  <a:cs typeface="Andale Mono"/>
                </a:rPr>
                <a:t>else </a:t>
              </a:r>
              <a:r>
                <a:rPr lang="en-US" sz="800" dirty="0">
                  <a:solidFill>
                    <a:srgbClr val="00FA00"/>
                  </a:solidFill>
                  <a:latin typeface="Andale Mono"/>
                  <a:cs typeface="Andale Mono"/>
                </a:rPr>
                <a:t>0</a:t>
              </a:r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1589904" y="3464564"/>
              <a:ext cx="2159593" cy="58477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en-US" sz="800" b="1" dirty="0">
                  <a:solidFill>
                    <a:srgbClr val="00FA00"/>
                  </a:solidFill>
                  <a:latin typeface="Andale Mono"/>
                  <a:cs typeface="Andale Mono"/>
                </a:rPr>
                <a:t>def</a:t>
              </a:r>
              <a:r>
                <a:rPr lang="en-US" sz="800" dirty="0">
                  <a:solidFill>
                    <a:srgbClr val="00FA00"/>
                  </a:solidFill>
                  <a:latin typeface="Andale Mono"/>
                  <a:cs typeface="Andale Mono"/>
                </a:rPr>
                <a:t> lf2(x):</a:t>
              </a:r>
            </a:p>
            <a:p>
              <a:r>
                <a:rPr lang="en-US" sz="800" dirty="0" smtClean="0">
                  <a:solidFill>
                    <a:srgbClr val="00FA00"/>
                  </a:solidFill>
                  <a:latin typeface="Andale Mono"/>
                  <a:cs typeface="Andale Mono"/>
                </a:rPr>
                <a:t>  m </a:t>
              </a:r>
              <a:r>
                <a:rPr lang="en-US" sz="800" dirty="0">
                  <a:solidFill>
                    <a:srgbClr val="00FA00"/>
                  </a:solidFill>
                  <a:latin typeface="Andale Mono"/>
                  <a:cs typeface="Andale Mono"/>
                </a:rPr>
                <a:t>= re.search(r’.*</a:t>
              </a:r>
              <a:r>
                <a:rPr lang="en-US" sz="800" dirty="0" smtClean="0">
                  <a:solidFill>
                    <a:srgbClr val="00FA00"/>
                  </a:solidFill>
                  <a:latin typeface="Andale Mono"/>
                  <a:cs typeface="Andale Mono"/>
                </a:rPr>
                <a:t>cause.*’, </a:t>
              </a:r>
              <a:r>
                <a:rPr lang="en-US" sz="800" dirty="0">
                  <a:solidFill>
                    <a:srgbClr val="00FA00"/>
                  </a:solidFill>
                  <a:latin typeface="Andale Mono"/>
                  <a:cs typeface="Andale Mono"/>
                </a:rPr>
                <a:t>x.between)</a:t>
              </a:r>
            </a:p>
            <a:p>
              <a:r>
                <a:rPr lang="en-US" sz="800" dirty="0" smtClean="0">
                  <a:solidFill>
                    <a:srgbClr val="00FA00"/>
                  </a:solidFill>
                  <a:latin typeface="Andale Mono"/>
                  <a:cs typeface="Andale Mono"/>
                </a:rPr>
                <a:t>  </a:t>
              </a:r>
              <a:r>
                <a:rPr lang="en-US" sz="800" b="1" dirty="0" smtClean="0">
                  <a:solidFill>
                    <a:srgbClr val="00FA00"/>
                  </a:solidFill>
                  <a:latin typeface="Andale Mono"/>
                  <a:cs typeface="Andale Mono"/>
                </a:rPr>
                <a:t>return </a:t>
              </a:r>
              <a:r>
                <a:rPr lang="en-US" sz="800" dirty="0">
                  <a:solidFill>
                    <a:srgbClr val="00FA00"/>
                  </a:solidFill>
                  <a:latin typeface="Andale Mono"/>
                  <a:cs typeface="Andale Mono"/>
                </a:rPr>
                <a:t>1 </a:t>
              </a:r>
              <a:r>
                <a:rPr lang="en-US" sz="800" b="1" dirty="0">
                  <a:solidFill>
                    <a:srgbClr val="00FA00"/>
                  </a:solidFill>
                  <a:latin typeface="Andale Mono"/>
                  <a:cs typeface="Andale Mono"/>
                </a:rPr>
                <a:t>if</a:t>
              </a:r>
              <a:r>
                <a:rPr lang="en-US" sz="800" dirty="0">
                  <a:solidFill>
                    <a:srgbClr val="00FA00"/>
                  </a:solidFill>
                  <a:latin typeface="Andale Mono"/>
                  <a:cs typeface="Andale Mono"/>
                </a:rPr>
                <a:t> m </a:t>
              </a:r>
              <a:r>
                <a:rPr lang="en-US" sz="800" b="1" dirty="0">
                  <a:solidFill>
                    <a:srgbClr val="00FA00"/>
                  </a:solidFill>
                  <a:latin typeface="Andale Mono"/>
                  <a:cs typeface="Andale Mono"/>
                </a:rPr>
                <a:t>else </a:t>
              </a:r>
              <a:r>
                <a:rPr lang="en-US" sz="800" dirty="0">
                  <a:solidFill>
                    <a:srgbClr val="00FA00"/>
                  </a:solidFill>
                  <a:latin typeface="Andale Mono"/>
                  <a:cs typeface="Andale Mono"/>
                </a:rPr>
                <a:t>0</a:t>
              </a:r>
            </a:p>
          </p:txBody>
        </p:sp>
        <p:sp>
          <p:nvSpPr>
            <p:cNvPr id="112" name="TextBox 111"/>
            <p:cNvSpPr txBox="1"/>
            <p:nvPr/>
          </p:nvSpPr>
          <p:spPr>
            <a:xfrm>
              <a:off x="1589903" y="4468631"/>
              <a:ext cx="2159594" cy="58477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en-US" sz="800" b="1" dirty="0">
                  <a:solidFill>
                    <a:srgbClr val="00FA00"/>
                  </a:solidFill>
                  <a:latin typeface="Andale Mono"/>
                  <a:cs typeface="Andale Mono"/>
                </a:rPr>
                <a:t>def</a:t>
              </a:r>
              <a:r>
                <a:rPr lang="en-US" sz="800" dirty="0">
                  <a:solidFill>
                    <a:srgbClr val="00FA00"/>
                  </a:solidFill>
                  <a:latin typeface="Andale Mono"/>
                  <a:cs typeface="Andale Mono"/>
                </a:rPr>
                <a:t> </a:t>
              </a:r>
              <a:r>
                <a:rPr lang="en-US" sz="800" dirty="0" smtClean="0">
                  <a:solidFill>
                    <a:srgbClr val="00FA00"/>
                  </a:solidFill>
                  <a:latin typeface="Andale Mono"/>
                  <a:cs typeface="Andale Mono"/>
                </a:rPr>
                <a:t>lf3(x</a:t>
              </a:r>
              <a:r>
                <a:rPr lang="en-US" sz="800" dirty="0">
                  <a:solidFill>
                    <a:srgbClr val="00FA00"/>
                  </a:solidFill>
                  <a:latin typeface="Andale Mono"/>
                  <a:cs typeface="Andale Mono"/>
                </a:rPr>
                <a:t>):</a:t>
              </a:r>
            </a:p>
            <a:p>
              <a:r>
                <a:rPr lang="en-US" sz="800" dirty="0">
                  <a:solidFill>
                    <a:srgbClr val="00FA00"/>
                  </a:solidFill>
                  <a:latin typeface="Andale Mono"/>
                  <a:cs typeface="Andale Mono"/>
                </a:rPr>
                <a:t> </a:t>
              </a:r>
              <a:r>
                <a:rPr lang="en-US" sz="800" dirty="0" smtClean="0">
                  <a:solidFill>
                    <a:srgbClr val="00FA00"/>
                  </a:solidFill>
                  <a:latin typeface="Andale Mono"/>
                  <a:cs typeface="Andale Mono"/>
                </a:rPr>
                <a:t> m </a:t>
              </a:r>
              <a:r>
                <a:rPr lang="en-US" sz="800" dirty="0">
                  <a:solidFill>
                    <a:srgbClr val="00FA00"/>
                  </a:solidFill>
                  <a:latin typeface="Andale Mono"/>
                  <a:cs typeface="Andale Mono"/>
                </a:rPr>
                <a:t>= re.search(</a:t>
              </a:r>
              <a:r>
                <a:rPr lang="en-US" sz="800" b="1" dirty="0">
                  <a:solidFill>
                    <a:srgbClr val="00FA00"/>
                  </a:solidFill>
                  <a:latin typeface="Andale Mono"/>
                  <a:cs typeface="Andale Mono"/>
                </a:rPr>
                <a:t>r’.*not cause.*’</a:t>
              </a:r>
              <a:r>
                <a:rPr lang="en-US" sz="800" dirty="0">
                  <a:solidFill>
                    <a:srgbClr val="00FA00"/>
                  </a:solidFill>
                  <a:latin typeface="Andale Mono"/>
                  <a:cs typeface="Andale Mono"/>
                </a:rPr>
                <a:t>, x.between)</a:t>
              </a:r>
            </a:p>
            <a:p>
              <a:r>
                <a:rPr lang="en-US" sz="800" dirty="0">
                  <a:solidFill>
                    <a:srgbClr val="00FA00"/>
                  </a:solidFill>
                  <a:latin typeface="Andale Mono"/>
                  <a:cs typeface="Andale Mono"/>
                </a:rPr>
                <a:t> </a:t>
              </a:r>
              <a:r>
                <a:rPr lang="en-US" sz="800" dirty="0" smtClean="0">
                  <a:solidFill>
                    <a:srgbClr val="00FA00"/>
                  </a:solidFill>
                  <a:latin typeface="Andale Mono"/>
                  <a:cs typeface="Andale Mono"/>
                </a:rPr>
                <a:t> </a:t>
              </a:r>
              <a:r>
                <a:rPr lang="en-US" sz="800" b="1" dirty="0" smtClean="0">
                  <a:solidFill>
                    <a:srgbClr val="00FA00"/>
                  </a:solidFill>
                  <a:latin typeface="Andale Mono"/>
                  <a:cs typeface="Andale Mono"/>
                </a:rPr>
                <a:t>return </a:t>
              </a:r>
              <a:r>
                <a:rPr lang="en-US" sz="800" dirty="0">
                  <a:solidFill>
                    <a:srgbClr val="00FA00"/>
                  </a:solidFill>
                  <a:latin typeface="Andale Mono"/>
                  <a:cs typeface="Andale Mono"/>
                </a:rPr>
                <a:t>1 </a:t>
              </a:r>
              <a:r>
                <a:rPr lang="en-US" sz="800" b="1" dirty="0">
                  <a:solidFill>
                    <a:srgbClr val="00FA00"/>
                  </a:solidFill>
                  <a:latin typeface="Andale Mono"/>
                  <a:cs typeface="Andale Mono"/>
                </a:rPr>
                <a:t>if</a:t>
              </a:r>
              <a:r>
                <a:rPr lang="en-US" sz="800" dirty="0">
                  <a:solidFill>
                    <a:srgbClr val="00FA00"/>
                  </a:solidFill>
                  <a:latin typeface="Andale Mono"/>
                  <a:cs typeface="Andale Mono"/>
                </a:rPr>
                <a:t> m </a:t>
              </a:r>
              <a:r>
                <a:rPr lang="en-US" sz="800" b="1" dirty="0">
                  <a:solidFill>
                    <a:srgbClr val="00FA00"/>
                  </a:solidFill>
                  <a:latin typeface="Andale Mono"/>
                  <a:cs typeface="Andale Mono"/>
                </a:rPr>
                <a:t>else </a:t>
              </a:r>
              <a:r>
                <a:rPr lang="en-US" sz="800" dirty="0">
                  <a:solidFill>
                    <a:srgbClr val="00FA00"/>
                  </a:solidFill>
                  <a:latin typeface="Andale Mono"/>
                  <a:cs typeface="Andale Mono"/>
                </a:rPr>
                <a:t>0</a:t>
              </a:r>
            </a:p>
          </p:txBody>
        </p:sp>
      </p:grpSp>
      <p:sp>
        <p:nvSpPr>
          <p:cNvPr id="69" name="Right Arrow 68"/>
          <p:cNvSpPr/>
          <p:nvPr/>
        </p:nvSpPr>
        <p:spPr>
          <a:xfrm>
            <a:off x="7904832" y="3456529"/>
            <a:ext cx="813481" cy="5048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95" name="TextBox 94"/>
          <p:cNvSpPr txBox="1"/>
          <p:nvPr/>
        </p:nvSpPr>
        <p:spPr>
          <a:xfrm>
            <a:off x="8641704" y="1563672"/>
            <a:ext cx="29315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smtClean="0"/>
              <a:t>Noise-Aware Discriminative </a:t>
            </a:r>
            <a:r>
              <a:rPr lang="en-US" sz="2400" b="1" dirty="0" smtClean="0"/>
              <a:t>Model</a:t>
            </a:r>
            <a:endParaRPr lang="en-US" sz="2400" b="1" dirty="0"/>
          </a:p>
        </p:txBody>
      </p:sp>
      <p:sp>
        <p:nvSpPr>
          <p:cNvPr id="60" name="TextBox 59"/>
          <p:cNvSpPr txBox="1"/>
          <p:nvPr/>
        </p:nvSpPr>
        <p:spPr>
          <a:xfrm>
            <a:off x="6763010" y="4235885"/>
            <a:ext cx="32644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 smtClean="0">
                <a:solidFill>
                  <a:srgbClr val="FF0000"/>
                </a:solidFill>
              </a:rPr>
              <a:t>Output: </a:t>
            </a:r>
            <a:r>
              <a:rPr lang="en-US" sz="2400" dirty="0" smtClean="0">
                <a:solidFill>
                  <a:srgbClr val="FF0000"/>
                </a:solidFill>
              </a:rPr>
              <a:t>Probabilistic Training Labels</a:t>
            </a:r>
            <a:endParaRPr lang="en-US" sz="2400" dirty="0">
              <a:solidFill>
                <a:srgbClr val="FF0000"/>
              </a:solidFill>
            </a:endParaRPr>
          </a:p>
        </p:txBody>
      </p:sp>
      <p:grpSp>
        <p:nvGrpSpPr>
          <p:cNvPr id="48" name="Group 47"/>
          <p:cNvGrpSpPr/>
          <p:nvPr/>
        </p:nvGrpSpPr>
        <p:grpSpPr>
          <a:xfrm>
            <a:off x="8960408" y="2685314"/>
            <a:ext cx="2612890" cy="2143274"/>
            <a:chOff x="5617634" y="1620931"/>
            <a:chExt cx="3370751" cy="2764924"/>
          </a:xfrm>
        </p:grpSpPr>
        <p:grpSp>
          <p:nvGrpSpPr>
            <p:cNvPr id="51" name="Group 50"/>
            <p:cNvGrpSpPr/>
            <p:nvPr/>
          </p:nvGrpSpPr>
          <p:grpSpPr>
            <a:xfrm flipH="1">
              <a:off x="8243647" y="2073158"/>
              <a:ext cx="744738" cy="1754831"/>
              <a:chOff x="5177598" y="2434895"/>
              <a:chExt cx="744738" cy="1754831"/>
            </a:xfrm>
          </p:grpSpPr>
          <p:sp>
            <p:nvSpPr>
              <p:cNvPr id="74" name="Oval 73"/>
              <p:cNvSpPr/>
              <p:nvPr/>
            </p:nvSpPr>
            <p:spPr>
              <a:xfrm>
                <a:off x="5177598" y="2434895"/>
                <a:ext cx="744738" cy="744738"/>
              </a:xfrm>
              <a:prstGeom prst="ellipse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/>
                  <a:t>x</a:t>
                </a:r>
                <a:r>
                  <a:rPr lang="en-US" sz="1200" baseline="-25000" dirty="0" smtClean="0"/>
                  <a:t>1,1</a:t>
                </a:r>
                <a:endParaRPr lang="en-US" sz="1200" baseline="-25000" dirty="0"/>
              </a:p>
            </p:txBody>
          </p:sp>
          <p:sp>
            <p:nvSpPr>
              <p:cNvPr id="75" name="Oval 74"/>
              <p:cNvSpPr/>
              <p:nvPr/>
            </p:nvSpPr>
            <p:spPr>
              <a:xfrm>
                <a:off x="5177598" y="3444988"/>
                <a:ext cx="744738" cy="744738"/>
              </a:xfrm>
              <a:prstGeom prst="ellipse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/>
                  <a:t>x</a:t>
                </a:r>
                <a:r>
                  <a:rPr lang="en-US" sz="1200" baseline="-25000" dirty="0" smtClean="0"/>
                  <a:t>1,2</a:t>
                </a:r>
                <a:endParaRPr lang="en-US" sz="1200" baseline="-25000" dirty="0"/>
              </a:p>
            </p:txBody>
          </p:sp>
        </p:grpSp>
        <p:cxnSp>
          <p:nvCxnSpPr>
            <p:cNvPr id="52" name="Straight Arrow Connector 51"/>
            <p:cNvCxnSpPr/>
            <p:nvPr/>
          </p:nvCxnSpPr>
          <p:spPr>
            <a:xfrm flipH="1" flipV="1">
              <a:off x="7675378" y="1993300"/>
              <a:ext cx="568269" cy="452227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/>
            <p:cNvCxnSpPr/>
            <p:nvPr/>
          </p:nvCxnSpPr>
          <p:spPr>
            <a:xfrm flipH="1">
              <a:off x="7675378" y="3455620"/>
              <a:ext cx="568269" cy="557866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4" name="Group 53"/>
            <p:cNvGrpSpPr/>
            <p:nvPr/>
          </p:nvGrpSpPr>
          <p:grpSpPr>
            <a:xfrm flipH="1">
              <a:off x="6930640" y="1620931"/>
              <a:ext cx="744738" cy="2764924"/>
              <a:chOff x="6464584" y="1982668"/>
              <a:chExt cx="744738" cy="2764924"/>
            </a:xfrm>
          </p:grpSpPr>
          <p:sp>
            <p:nvSpPr>
              <p:cNvPr id="71" name="Oval 70"/>
              <p:cNvSpPr/>
              <p:nvPr/>
            </p:nvSpPr>
            <p:spPr>
              <a:xfrm>
                <a:off x="6464584" y="4002854"/>
                <a:ext cx="744738" cy="744738"/>
              </a:xfrm>
              <a:prstGeom prst="ellipse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/>
                  <a:t>h</a:t>
                </a:r>
                <a:r>
                  <a:rPr lang="en-US" sz="1200" baseline="-25000" dirty="0" smtClean="0"/>
                  <a:t>1,3</a:t>
                </a:r>
                <a:endParaRPr lang="en-US" sz="1200" baseline="-25000" dirty="0"/>
              </a:p>
            </p:txBody>
          </p:sp>
          <p:sp>
            <p:nvSpPr>
              <p:cNvPr id="72" name="Oval 71"/>
              <p:cNvSpPr/>
              <p:nvPr/>
            </p:nvSpPr>
            <p:spPr>
              <a:xfrm>
                <a:off x="6464584" y="1982668"/>
                <a:ext cx="744738" cy="744738"/>
              </a:xfrm>
              <a:prstGeom prst="ellipse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/>
                  <a:t>h</a:t>
                </a:r>
                <a:r>
                  <a:rPr lang="en-US" sz="1200" baseline="-25000" dirty="0" smtClean="0"/>
                  <a:t>1,1</a:t>
                </a:r>
                <a:endParaRPr lang="en-US" sz="1200" baseline="-25000" dirty="0"/>
              </a:p>
            </p:txBody>
          </p:sp>
          <p:sp>
            <p:nvSpPr>
              <p:cNvPr id="73" name="Oval 72"/>
              <p:cNvSpPr/>
              <p:nvPr/>
            </p:nvSpPr>
            <p:spPr>
              <a:xfrm>
                <a:off x="6464584" y="2992761"/>
                <a:ext cx="744738" cy="744738"/>
              </a:xfrm>
              <a:prstGeom prst="ellipse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/>
                  <a:t>h</a:t>
                </a:r>
                <a:r>
                  <a:rPr lang="en-US" sz="1200" baseline="-25000" dirty="0" smtClean="0"/>
                  <a:t>1,2</a:t>
                </a:r>
                <a:endParaRPr lang="en-US" sz="1200" baseline="-25000" dirty="0"/>
              </a:p>
            </p:txBody>
          </p:sp>
        </p:grpSp>
        <p:cxnSp>
          <p:nvCxnSpPr>
            <p:cNvPr id="55" name="Straight Arrow Connector 54"/>
            <p:cNvCxnSpPr/>
            <p:nvPr/>
          </p:nvCxnSpPr>
          <p:spPr>
            <a:xfrm flipH="1">
              <a:off x="7675378" y="2445527"/>
              <a:ext cx="568269" cy="557866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/>
            <p:cNvCxnSpPr/>
            <p:nvPr/>
          </p:nvCxnSpPr>
          <p:spPr>
            <a:xfrm flipH="1">
              <a:off x="7675378" y="2445527"/>
              <a:ext cx="568269" cy="1567959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/>
            <p:cNvCxnSpPr/>
            <p:nvPr/>
          </p:nvCxnSpPr>
          <p:spPr>
            <a:xfrm flipH="1" flipV="1">
              <a:off x="7675378" y="3003393"/>
              <a:ext cx="568269" cy="452227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/>
            <p:cNvCxnSpPr/>
            <p:nvPr/>
          </p:nvCxnSpPr>
          <p:spPr>
            <a:xfrm flipH="1" flipV="1">
              <a:off x="7675378" y="1993300"/>
              <a:ext cx="568269" cy="146232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Oval 64"/>
            <p:cNvSpPr/>
            <p:nvPr/>
          </p:nvSpPr>
          <p:spPr>
            <a:xfrm flipH="1">
              <a:off x="5617634" y="2631024"/>
              <a:ext cx="744738" cy="744738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y</a:t>
              </a:r>
              <a:r>
                <a:rPr lang="en-US" sz="1200" baseline="-25000" dirty="0" smtClean="0"/>
                <a:t>1</a:t>
              </a:r>
              <a:endParaRPr lang="en-US" sz="1200" baseline="-25000" dirty="0"/>
            </a:p>
          </p:txBody>
        </p:sp>
        <p:cxnSp>
          <p:nvCxnSpPr>
            <p:cNvPr id="66" name="Straight Arrow Connector 65"/>
            <p:cNvCxnSpPr/>
            <p:nvPr/>
          </p:nvCxnSpPr>
          <p:spPr>
            <a:xfrm flipH="1" flipV="1">
              <a:off x="6362372" y="3003393"/>
              <a:ext cx="568268" cy="1010093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/>
            <p:cNvCxnSpPr/>
            <p:nvPr/>
          </p:nvCxnSpPr>
          <p:spPr>
            <a:xfrm flipH="1">
              <a:off x="6362372" y="3003393"/>
              <a:ext cx="568268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/>
            <p:cNvCxnSpPr/>
            <p:nvPr/>
          </p:nvCxnSpPr>
          <p:spPr>
            <a:xfrm flipH="1">
              <a:off x="6362372" y="1993300"/>
              <a:ext cx="568268" cy="1010093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/>
          <p:cNvGrpSpPr/>
          <p:nvPr/>
        </p:nvGrpSpPr>
        <p:grpSpPr>
          <a:xfrm>
            <a:off x="5082394" y="1590284"/>
            <a:ext cx="2609129" cy="3543438"/>
            <a:chOff x="8412954" y="792278"/>
            <a:chExt cx="1922783" cy="2611317"/>
          </a:xfrm>
        </p:grpSpPr>
        <p:grpSp>
          <p:nvGrpSpPr>
            <p:cNvPr id="61" name="Group 60"/>
            <p:cNvGrpSpPr/>
            <p:nvPr/>
          </p:nvGrpSpPr>
          <p:grpSpPr>
            <a:xfrm rot="2386027">
              <a:off x="9079026" y="1927551"/>
              <a:ext cx="726661" cy="176963"/>
              <a:chOff x="7594270" y="4689207"/>
              <a:chExt cx="726661" cy="176963"/>
            </a:xfrm>
          </p:grpSpPr>
          <p:sp>
            <p:nvSpPr>
              <p:cNvPr id="114" name="Rectangle 113"/>
              <p:cNvSpPr/>
              <p:nvPr/>
            </p:nvSpPr>
            <p:spPr>
              <a:xfrm>
                <a:off x="7869119" y="4689207"/>
                <a:ext cx="176963" cy="176963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cxnSp>
            <p:nvCxnSpPr>
              <p:cNvPr id="115" name="Straight Connector 114"/>
              <p:cNvCxnSpPr/>
              <p:nvPr/>
            </p:nvCxnSpPr>
            <p:spPr>
              <a:xfrm>
                <a:off x="7594270" y="4777688"/>
                <a:ext cx="274849" cy="1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/>
              <p:cNvCxnSpPr/>
              <p:nvPr/>
            </p:nvCxnSpPr>
            <p:spPr>
              <a:xfrm>
                <a:off x="8046082" y="4777688"/>
                <a:ext cx="274849" cy="1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0" name="Group 69"/>
            <p:cNvGrpSpPr/>
            <p:nvPr/>
          </p:nvGrpSpPr>
          <p:grpSpPr>
            <a:xfrm rot="19213973" flipV="1">
              <a:off x="9079026" y="2706986"/>
              <a:ext cx="726661" cy="176963"/>
              <a:chOff x="7594270" y="4689207"/>
              <a:chExt cx="726661" cy="176963"/>
            </a:xfrm>
          </p:grpSpPr>
          <p:sp>
            <p:nvSpPr>
              <p:cNvPr id="104" name="Rectangle 103"/>
              <p:cNvSpPr/>
              <p:nvPr/>
            </p:nvSpPr>
            <p:spPr>
              <a:xfrm>
                <a:off x="7869119" y="4689207"/>
                <a:ext cx="176963" cy="176963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cxnSp>
            <p:nvCxnSpPr>
              <p:cNvPr id="106" name="Straight Connector 105"/>
              <p:cNvCxnSpPr/>
              <p:nvPr/>
            </p:nvCxnSpPr>
            <p:spPr>
              <a:xfrm>
                <a:off x="7594270" y="4777688"/>
                <a:ext cx="274849" cy="1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/>
              <p:cNvCxnSpPr/>
              <p:nvPr/>
            </p:nvCxnSpPr>
            <p:spPr>
              <a:xfrm>
                <a:off x="8046082" y="4777688"/>
                <a:ext cx="274849" cy="1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6" name="Group 75"/>
            <p:cNvGrpSpPr/>
            <p:nvPr/>
          </p:nvGrpSpPr>
          <p:grpSpPr>
            <a:xfrm rot="10800000" flipV="1">
              <a:off x="9079026" y="2320858"/>
              <a:ext cx="726661" cy="176963"/>
              <a:chOff x="7594270" y="4689207"/>
              <a:chExt cx="726661" cy="176963"/>
            </a:xfrm>
          </p:grpSpPr>
          <p:sp>
            <p:nvSpPr>
              <p:cNvPr id="97" name="Rectangle 96"/>
              <p:cNvSpPr/>
              <p:nvPr/>
            </p:nvSpPr>
            <p:spPr>
              <a:xfrm>
                <a:off x="7869119" y="4689207"/>
                <a:ext cx="176963" cy="176963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cxnSp>
            <p:nvCxnSpPr>
              <p:cNvPr id="101" name="Straight Connector 100"/>
              <p:cNvCxnSpPr/>
              <p:nvPr/>
            </p:nvCxnSpPr>
            <p:spPr>
              <a:xfrm>
                <a:off x="7594270" y="4777688"/>
                <a:ext cx="274849" cy="1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/>
              <p:nvPr/>
            </p:nvCxnSpPr>
            <p:spPr>
              <a:xfrm>
                <a:off x="8046082" y="4777688"/>
                <a:ext cx="274849" cy="1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7" name="Group 76"/>
            <p:cNvGrpSpPr/>
            <p:nvPr/>
          </p:nvGrpSpPr>
          <p:grpSpPr>
            <a:xfrm rot="16200000" flipV="1">
              <a:off x="8645272" y="1976805"/>
              <a:ext cx="686714" cy="116372"/>
              <a:chOff x="7580757" y="4689209"/>
              <a:chExt cx="686714" cy="116372"/>
            </a:xfrm>
          </p:grpSpPr>
          <p:sp>
            <p:nvSpPr>
              <p:cNvPr id="92" name="Rectangle 91"/>
              <p:cNvSpPr/>
              <p:nvPr/>
            </p:nvSpPr>
            <p:spPr>
              <a:xfrm>
                <a:off x="7869121" y="4689209"/>
                <a:ext cx="116372" cy="116372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cxnSp>
            <p:nvCxnSpPr>
              <p:cNvPr id="93" name="Straight Connector 92"/>
              <p:cNvCxnSpPr/>
              <p:nvPr/>
            </p:nvCxnSpPr>
            <p:spPr>
              <a:xfrm rot="16200000">
                <a:off x="7724417" y="4603735"/>
                <a:ext cx="1044" cy="288364"/>
              </a:xfrm>
              <a:prstGeom prst="line">
                <a:avLst/>
              </a:prstGeom>
              <a:ln w="12700"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/>
              <p:nvPr/>
            </p:nvCxnSpPr>
            <p:spPr>
              <a:xfrm>
                <a:off x="7992622" y="4751713"/>
                <a:ext cx="274849" cy="1"/>
              </a:xfrm>
              <a:prstGeom prst="line">
                <a:avLst/>
              </a:prstGeom>
              <a:ln w="12700"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8" name="Group 77"/>
            <p:cNvGrpSpPr/>
            <p:nvPr/>
          </p:nvGrpSpPr>
          <p:grpSpPr>
            <a:xfrm>
              <a:off x="8749871" y="2927426"/>
              <a:ext cx="476169" cy="476169"/>
              <a:chOff x="5506720" y="4245991"/>
              <a:chExt cx="839595" cy="839595"/>
            </a:xfrm>
            <a:solidFill>
              <a:schemeClr val="bg1"/>
            </a:solidFill>
          </p:grpSpPr>
          <p:sp>
            <p:nvSpPr>
              <p:cNvPr id="89" name="Oval 88"/>
              <p:cNvSpPr/>
              <p:nvPr/>
            </p:nvSpPr>
            <p:spPr>
              <a:xfrm>
                <a:off x="5506720" y="4245991"/>
                <a:ext cx="839595" cy="839595"/>
              </a:xfrm>
              <a:prstGeom prst="ellipse">
                <a:avLst/>
              </a:prstGeom>
              <a:grpFill/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0" name="TextBox 89"/>
                  <p:cNvSpPr txBox="1"/>
                  <p:nvPr/>
                </p:nvSpPr>
                <p:spPr>
                  <a:xfrm>
                    <a:off x="5731609" y="4411997"/>
                    <a:ext cx="481077" cy="479910"/>
                  </a:xfrm>
                  <a:prstGeom prst="rect">
                    <a:avLst/>
                  </a:prstGeom>
                  <a:grp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170" name="TextBox 16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31608" y="4411997"/>
                    <a:ext cx="494517" cy="488413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 l="-21739" r="-6522" b="-1555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79" name="Group 78"/>
            <p:cNvGrpSpPr/>
            <p:nvPr/>
          </p:nvGrpSpPr>
          <p:grpSpPr>
            <a:xfrm>
              <a:off x="8749871" y="2167141"/>
              <a:ext cx="476169" cy="476169"/>
              <a:chOff x="5506720" y="4245991"/>
              <a:chExt cx="839595" cy="839595"/>
            </a:xfrm>
            <a:solidFill>
              <a:schemeClr val="bg1"/>
            </a:solidFill>
          </p:grpSpPr>
          <p:sp>
            <p:nvSpPr>
              <p:cNvPr id="87" name="Oval 86"/>
              <p:cNvSpPr/>
              <p:nvPr/>
            </p:nvSpPr>
            <p:spPr>
              <a:xfrm>
                <a:off x="5506720" y="4245991"/>
                <a:ext cx="839595" cy="839595"/>
              </a:xfrm>
              <a:prstGeom prst="ellipse">
                <a:avLst/>
              </a:prstGeom>
              <a:grpFill/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8" name="TextBox 87"/>
                  <p:cNvSpPr txBox="1"/>
                  <p:nvPr/>
                </p:nvSpPr>
                <p:spPr>
                  <a:xfrm>
                    <a:off x="5731609" y="4411997"/>
                    <a:ext cx="481077" cy="479910"/>
                  </a:xfrm>
                  <a:prstGeom prst="rect">
                    <a:avLst/>
                  </a:prstGeom>
                  <a:grp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177" name="TextBox 17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31608" y="4411997"/>
                    <a:ext cx="494517" cy="488413"/>
                  </a:xfrm>
                  <a:prstGeom prst="rect">
                    <a:avLst/>
                  </a:prstGeom>
                  <a:blipFill rotWithShape="0">
                    <a:blip r:embed="rId7"/>
                    <a:stretch>
                      <a:fillRect l="-21739" r="-6522" b="-1521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80" name="Group 79"/>
            <p:cNvGrpSpPr/>
            <p:nvPr/>
          </p:nvGrpSpPr>
          <p:grpSpPr>
            <a:xfrm>
              <a:off x="8749871" y="1412816"/>
              <a:ext cx="476169" cy="476169"/>
              <a:chOff x="5506720" y="4245991"/>
              <a:chExt cx="839595" cy="839595"/>
            </a:xfrm>
            <a:solidFill>
              <a:schemeClr val="bg1"/>
            </a:solidFill>
          </p:grpSpPr>
          <p:sp>
            <p:nvSpPr>
              <p:cNvPr id="85" name="Oval 84"/>
              <p:cNvSpPr/>
              <p:nvPr/>
            </p:nvSpPr>
            <p:spPr>
              <a:xfrm>
                <a:off x="5506720" y="4245991"/>
                <a:ext cx="839595" cy="839595"/>
              </a:xfrm>
              <a:prstGeom prst="ellipse">
                <a:avLst/>
              </a:prstGeom>
              <a:grpFill/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6" name="TextBox 85"/>
                  <p:cNvSpPr txBox="1"/>
                  <p:nvPr/>
                </p:nvSpPr>
                <p:spPr>
                  <a:xfrm>
                    <a:off x="5731609" y="4411997"/>
                    <a:ext cx="471828" cy="479910"/>
                  </a:xfrm>
                  <a:prstGeom prst="rect">
                    <a:avLst/>
                  </a:prstGeom>
                  <a:grp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180" name="TextBox 17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31608" y="4411997"/>
                    <a:ext cx="485133" cy="488413"/>
                  </a:xfrm>
                  <a:prstGeom prst="rect">
                    <a:avLst/>
                  </a:prstGeom>
                  <a:blipFill rotWithShape="0">
                    <a:blip r:embed="rId8"/>
                    <a:stretch>
                      <a:fillRect l="-22222" r="-6667" b="-1521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81" name="Group 80"/>
            <p:cNvGrpSpPr/>
            <p:nvPr/>
          </p:nvGrpSpPr>
          <p:grpSpPr>
            <a:xfrm>
              <a:off x="9660291" y="2168485"/>
              <a:ext cx="476169" cy="476169"/>
              <a:chOff x="9660291" y="2168485"/>
              <a:chExt cx="476169" cy="476169"/>
            </a:xfrm>
          </p:grpSpPr>
          <p:sp>
            <p:nvSpPr>
              <p:cNvPr id="83" name="Oval 82"/>
              <p:cNvSpPr/>
              <p:nvPr/>
            </p:nvSpPr>
            <p:spPr>
              <a:xfrm>
                <a:off x="9660291" y="2168485"/>
                <a:ext cx="476169" cy="476169"/>
              </a:xfrm>
              <a:prstGeom prst="ellipse">
                <a:avLst/>
              </a:prstGeom>
              <a:solidFill>
                <a:schemeClr val="bg2"/>
              </a:solidFill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4" name="TextBox 83"/>
                  <p:cNvSpPr txBox="1"/>
                  <p:nvPr/>
                </p:nvSpPr>
                <p:spPr>
                  <a:xfrm>
                    <a:off x="9813668" y="2280771"/>
                    <a:ext cx="193359" cy="2721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latin typeface="Cambria Math" charset="0"/>
                            </a:rPr>
                            <m:t>𝑌</m:t>
                          </m:r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181" name="TextBox 18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813668" y="2280771"/>
                    <a:ext cx="198003" cy="276999"/>
                  </a:xfrm>
                  <a:prstGeom prst="rect">
                    <a:avLst/>
                  </a:prstGeom>
                  <a:blipFill rotWithShape="0">
                    <a:blip r:embed="rId9"/>
                    <a:stretch>
                      <a:fillRect l="-27273" r="-21212" b="-434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82" name="TextBox 81"/>
            <p:cNvSpPr txBox="1"/>
            <p:nvPr/>
          </p:nvSpPr>
          <p:spPr>
            <a:xfrm>
              <a:off x="8412954" y="792278"/>
              <a:ext cx="1922783" cy="340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smtClean="0"/>
                <a:t>Generative Model</a:t>
              </a:r>
              <a:endParaRPr lang="en-US" sz="2400" b="1" dirty="0"/>
            </a:p>
          </p:txBody>
        </p:sp>
      </p:grpSp>
      <p:sp>
        <p:nvSpPr>
          <p:cNvPr id="151" name="Right Arrow 150"/>
          <p:cNvSpPr/>
          <p:nvPr/>
        </p:nvSpPr>
        <p:spPr>
          <a:xfrm>
            <a:off x="4583136" y="2625057"/>
            <a:ext cx="578838" cy="321543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Right Arrow 151"/>
          <p:cNvSpPr/>
          <p:nvPr/>
        </p:nvSpPr>
        <p:spPr>
          <a:xfrm>
            <a:off x="4583136" y="3587614"/>
            <a:ext cx="578838" cy="321543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Right Arrow 152"/>
          <p:cNvSpPr/>
          <p:nvPr/>
        </p:nvSpPr>
        <p:spPr>
          <a:xfrm>
            <a:off x="4583136" y="4605843"/>
            <a:ext cx="578838" cy="321543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4" name="Group 153"/>
          <p:cNvGrpSpPr/>
          <p:nvPr/>
        </p:nvGrpSpPr>
        <p:grpSpPr>
          <a:xfrm>
            <a:off x="894316" y="5180553"/>
            <a:ext cx="3559568" cy="1309765"/>
            <a:chOff x="2380421" y="22911038"/>
            <a:chExt cx="7771483" cy="2718322"/>
          </a:xfrm>
        </p:grpSpPr>
        <p:sp>
          <p:nvSpPr>
            <p:cNvPr id="155" name="Rounded Rectangle 154"/>
            <p:cNvSpPr/>
            <p:nvPr/>
          </p:nvSpPr>
          <p:spPr>
            <a:xfrm>
              <a:off x="2787936" y="23207008"/>
              <a:ext cx="7363968" cy="2422352"/>
            </a:xfrm>
            <a:prstGeom prst="roundRect">
              <a:avLst>
                <a:gd name="adj" fmla="val 0"/>
              </a:avLst>
            </a:prstGeom>
            <a:ln>
              <a:noFill/>
            </a:ln>
            <a:effectLst>
              <a:outerShdw blurRad="508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897" tIns="60949" rIns="121897" bIns="60949" rtlCol="0" anchor="ctr"/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Helvetica Light" charset="0"/>
                  <a:ea typeface="Helvetica Light" charset="0"/>
                  <a:cs typeface="Helvetica Light" charset="0"/>
                </a:rPr>
                <a:t>Users write </a:t>
              </a:r>
              <a:r>
                <a:rPr lang="en-US" sz="2400" i="1" dirty="0" smtClean="0">
                  <a:solidFill>
                    <a:schemeClr val="bg1"/>
                  </a:solidFill>
                  <a:latin typeface="Helvetica Light" charset="0"/>
                  <a:ea typeface="Helvetica Light" charset="0"/>
                  <a:cs typeface="Helvetica Light" charset="0"/>
                </a:rPr>
                <a:t>labeling </a:t>
              </a:r>
              <a:r>
                <a:rPr lang="en-US" sz="2400" i="1" smtClean="0">
                  <a:solidFill>
                    <a:schemeClr val="bg1"/>
                  </a:solidFill>
                  <a:latin typeface="Helvetica Light" charset="0"/>
                  <a:ea typeface="Helvetica Light" charset="0"/>
                  <a:cs typeface="Helvetica Light" charset="0"/>
                </a:rPr>
                <a:t>functions</a:t>
              </a:r>
              <a:r>
                <a:rPr lang="en-US" sz="2400" smtClean="0">
                  <a:solidFill>
                    <a:schemeClr val="bg1"/>
                  </a:solidFill>
                  <a:latin typeface="Helvetica Light" charset="0"/>
                  <a:ea typeface="Helvetica Light" charset="0"/>
                  <a:cs typeface="Helvetica Light" charset="0"/>
                </a:rPr>
                <a:t> to</a:t>
              </a:r>
              <a:r>
                <a:rPr lang="en-US" sz="2400">
                  <a:solidFill>
                    <a:schemeClr val="bg1"/>
                  </a:solidFill>
                  <a:latin typeface="Helvetica Light" charset="0"/>
                  <a:ea typeface="Helvetica Light" charset="0"/>
                  <a:cs typeface="Helvetica Light" charset="0"/>
                </a:rPr>
                <a:t> </a:t>
              </a:r>
              <a:r>
                <a:rPr lang="en-US" sz="2400" smtClean="0">
                  <a:solidFill>
                    <a:schemeClr val="bg1"/>
                  </a:solidFill>
                  <a:latin typeface="Helvetica Light" charset="0"/>
                  <a:ea typeface="Helvetica Light" charset="0"/>
                  <a:cs typeface="Helvetica Light" charset="0"/>
                </a:rPr>
                <a:t>generate </a:t>
              </a:r>
              <a:r>
                <a:rPr lang="en-US" sz="2400" dirty="0" smtClean="0">
                  <a:solidFill>
                    <a:schemeClr val="bg1"/>
                  </a:solidFill>
                  <a:latin typeface="Helvetica Light" charset="0"/>
                  <a:ea typeface="Helvetica Light" charset="0"/>
                  <a:cs typeface="Helvetica Light" charset="0"/>
                </a:rPr>
                <a:t>noisy labels</a:t>
              </a:r>
              <a:endParaRPr lang="en-US" sz="2400" dirty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endParaRPr>
            </a:p>
          </p:txBody>
        </p:sp>
        <p:sp>
          <p:nvSpPr>
            <p:cNvPr id="156" name="Oval 155"/>
            <p:cNvSpPr/>
            <p:nvPr/>
          </p:nvSpPr>
          <p:spPr>
            <a:xfrm>
              <a:off x="2380421" y="22911038"/>
              <a:ext cx="828473" cy="828473"/>
            </a:xfrm>
            <a:prstGeom prst="ellipse">
              <a:avLst/>
            </a:prstGeom>
            <a:solidFill>
              <a:schemeClr val="bg1"/>
            </a:solidFill>
            <a:ln w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smtClean="0">
                  <a:solidFill>
                    <a:srgbClr val="002060"/>
                  </a:solidFill>
                </a:rPr>
                <a:t>1</a:t>
              </a:r>
              <a:endParaRPr lang="en-US" sz="2400">
                <a:solidFill>
                  <a:srgbClr val="002060"/>
                </a:solidFill>
              </a:endParaRPr>
            </a:p>
          </p:txBody>
        </p:sp>
      </p:grpSp>
      <p:grpSp>
        <p:nvGrpSpPr>
          <p:cNvPr id="163" name="Group 162"/>
          <p:cNvGrpSpPr/>
          <p:nvPr/>
        </p:nvGrpSpPr>
        <p:grpSpPr>
          <a:xfrm>
            <a:off x="4656790" y="5180553"/>
            <a:ext cx="3571760" cy="1309765"/>
            <a:chOff x="2353803" y="22911038"/>
            <a:chExt cx="7798101" cy="2718322"/>
          </a:xfrm>
        </p:grpSpPr>
        <p:sp>
          <p:nvSpPr>
            <p:cNvPr id="164" name="Rounded Rectangle 163"/>
            <p:cNvSpPr/>
            <p:nvPr/>
          </p:nvSpPr>
          <p:spPr>
            <a:xfrm>
              <a:off x="2787936" y="23207008"/>
              <a:ext cx="7363968" cy="2422352"/>
            </a:xfrm>
            <a:prstGeom prst="roundRect">
              <a:avLst>
                <a:gd name="adj" fmla="val 0"/>
              </a:avLst>
            </a:prstGeom>
            <a:ln>
              <a:noFill/>
            </a:ln>
            <a:effectLst>
              <a:outerShdw blurRad="508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897" tIns="60949" rIns="121897" bIns="60949" rtlCol="0" anchor="ctr"/>
            <a:lstStyle/>
            <a:p>
              <a:pPr algn="ctr"/>
              <a:r>
                <a:rPr lang="en-US" sz="2400" dirty="0" smtClean="0">
                  <a:solidFill>
                    <a:schemeClr val="bg1"/>
                  </a:solidFill>
                  <a:latin typeface="Helvetica Light" charset="0"/>
                  <a:ea typeface="Helvetica Light" charset="0"/>
                  <a:cs typeface="Helvetica Light" charset="0"/>
                </a:rPr>
                <a:t>We model the labeling functions’ behavior </a:t>
              </a:r>
              <a:r>
                <a:rPr lang="en-US" sz="2400" smtClean="0">
                  <a:solidFill>
                    <a:schemeClr val="bg1"/>
                  </a:solidFill>
                  <a:latin typeface="Helvetica Light" charset="0"/>
                  <a:ea typeface="Helvetica Light" charset="0"/>
                  <a:cs typeface="Helvetica Light" charset="0"/>
                </a:rPr>
                <a:t>to de-noise them</a:t>
              </a:r>
            </a:p>
          </p:txBody>
        </p:sp>
        <p:sp>
          <p:nvSpPr>
            <p:cNvPr id="165" name="Oval 164"/>
            <p:cNvSpPr/>
            <p:nvPr/>
          </p:nvSpPr>
          <p:spPr>
            <a:xfrm>
              <a:off x="2353803" y="22911038"/>
              <a:ext cx="828473" cy="828473"/>
            </a:xfrm>
            <a:prstGeom prst="ellipse">
              <a:avLst/>
            </a:prstGeom>
            <a:solidFill>
              <a:schemeClr val="bg1"/>
            </a:solidFill>
            <a:ln w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rgbClr val="002060"/>
                  </a:solidFill>
                </a:rPr>
                <a:t>2</a:t>
              </a:r>
            </a:p>
          </p:txBody>
        </p:sp>
      </p:grpSp>
      <p:grpSp>
        <p:nvGrpSpPr>
          <p:cNvPr id="167" name="Group 166"/>
          <p:cNvGrpSpPr/>
          <p:nvPr/>
        </p:nvGrpSpPr>
        <p:grpSpPr>
          <a:xfrm>
            <a:off x="8455568" y="5180553"/>
            <a:ext cx="3559568" cy="1309765"/>
            <a:chOff x="2380421" y="22911038"/>
            <a:chExt cx="7771483" cy="2718322"/>
          </a:xfrm>
        </p:grpSpPr>
        <p:sp>
          <p:nvSpPr>
            <p:cNvPr id="168" name="Rounded Rectangle 167"/>
            <p:cNvSpPr/>
            <p:nvPr/>
          </p:nvSpPr>
          <p:spPr>
            <a:xfrm>
              <a:off x="2787936" y="23207008"/>
              <a:ext cx="7363968" cy="2422352"/>
            </a:xfrm>
            <a:prstGeom prst="roundRect">
              <a:avLst>
                <a:gd name="adj" fmla="val 0"/>
              </a:avLst>
            </a:prstGeom>
            <a:ln>
              <a:noFill/>
            </a:ln>
            <a:effectLst>
              <a:outerShdw blurRad="508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897" tIns="60949" rIns="121897" bIns="60949" rtlCol="0" anchor="ctr"/>
            <a:lstStyle/>
            <a:p>
              <a:pPr algn="ctr"/>
              <a:r>
                <a:rPr lang="en-US" sz="2400" dirty="0" smtClean="0">
                  <a:solidFill>
                    <a:schemeClr val="bg1"/>
                  </a:solidFill>
                  <a:latin typeface="Helvetica Light" charset="0"/>
                  <a:ea typeface="Helvetica Light" charset="0"/>
                  <a:cs typeface="Helvetica Light" charset="0"/>
                </a:rPr>
                <a:t>We use the resulting prob. labels to train a model</a:t>
              </a:r>
            </a:p>
          </p:txBody>
        </p:sp>
        <p:sp>
          <p:nvSpPr>
            <p:cNvPr id="169" name="Oval 168"/>
            <p:cNvSpPr/>
            <p:nvPr/>
          </p:nvSpPr>
          <p:spPr>
            <a:xfrm>
              <a:off x="2380421" y="22911038"/>
              <a:ext cx="828473" cy="828473"/>
            </a:xfrm>
            <a:prstGeom prst="ellipse">
              <a:avLst/>
            </a:prstGeom>
            <a:solidFill>
              <a:schemeClr val="bg1"/>
            </a:solidFill>
            <a:ln w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rgbClr val="002060"/>
                  </a:solidFill>
                </a:rPr>
                <a:t>3</a:t>
              </a:r>
              <a:endParaRPr lang="en-US" sz="2400" dirty="0">
                <a:solidFill>
                  <a:srgbClr val="00206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78741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well does this work in practice?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Empirical Results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2715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 on Chemical-Disease Relations</a:t>
            </a:r>
            <a:endParaRPr lang="en-US" dirty="0"/>
          </a:p>
        </p:txBody>
      </p:sp>
      <p:grpSp>
        <p:nvGrpSpPr>
          <p:cNvPr id="48" name="Group 47"/>
          <p:cNvGrpSpPr/>
          <p:nvPr/>
        </p:nvGrpSpPr>
        <p:grpSpPr>
          <a:xfrm>
            <a:off x="579886" y="1944075"/>
            <a:ext cx="2272361" cy="4541402"/>
            <a:chOff x="579886" y="1944075"/>
            <a:chExt cx="2272361" cy="4541402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71536" y="3820468"/>
              <a:ext cx="1440153" cy="1440153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579886" y="5531370"/>
              <a:ext cx="2272361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>
                  <a:latin typeface="Helvetica Light"/>
                  <a:cs typeface="Helvetica Light"/>
                </a:rPr>
                <a:t>Distant</a:t>
              </a:r>
            </a:p>
            <a:p>
              <a:pPr algn="ctr"/>
              <a:r>
                <a:rPr lang="en-US" sz="2800" dirty="0" smtClean="0">
                  <a:latin typeface="Helvetica Light"/>
                  <a:cs typeface="Helvetica Light"/>
                </a:rPr>
                <a:t>Supervision</a:t>
              </a:r>
              <a:endParaRPr lang="en-US" sz="2800" dirty="0">
                <a:latin typeface="Helvetica Light"/>
                <a:cs typeface="Helvetica Light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90652" y="1944075"/>
              <a:ext cx="2261595" cy="1200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latin typeface="Helvetica Light"/>
                  <a:cs typeface="Helvetica Light"/>
                </a:rPr>
                <a:t>Precision: 25.5</a:t>
              </a:r>
            </a:p>
            <a:p>
              <a:r>
                <a:rPr lang="en-US" sz="2400" dirty="0" smtClean="0">
                  <a:latin typeface="Helvetica Light"/>
                  <a:cs typeface="Helvetica Light"/>
                </a:rPr>
                <a:t>Recall:      34.8</a:t>
              </a:r>
            </a:p>
            <a:p>
              <a:r>
                <a:rPr lang="en-US" sz="2400" dirty="0" smtClean="0">
                  <a:latin typeface="Helvetica Light"/>
                  <a:cs typeface="Helvetica Light"/>
                </a:rPr>
                <a:t>F1:            </a:t>
              </a:r>
              <a:r>
                <a:rPr lang="en-US" sz="2400" b="1" dirty="0" smtClean="0">
                  <a:latin typeface="Helvetica"/>
                  <a:cs typeface="Helvetica"/>
                </a:rPr>
                <a:t>29.4</a:t>
              </a:r>
              <a:endParaRPr lang="en-US" sz="2400" b="1" dirty="0">
                <a:latin typeface="Helvetica"/>
                <a:cs typeface="Helvetica"/>
              </a:endParaRPr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3228962" y="1951369"/>
            <a:ext cx="3078272" cy="4534108"/>
            <a:chOff x="3228962" y="1951369"/>
            <a:chExt cx="3078272" cy="4534108"/>
          </a:xfrm>
        </p:grpSpPr>
        <p:grpSp>
          <p:nvGrpSpPr>
            <p:cNvPr id="14" name="Group 13"/>
            <p:cNvGrpSpPr/>
            <p:nvPr/>
          </p:nvGrpSpPr>
          <p:grpSpPr>
            <a:xfrm>
              <a:off x="4174498" y="3820468"/>
              <a:ext cx="1198293" cy="1440153"/>
              <a:chOff x="4626719" y="2367338"/>
              <a:chExt cx="2265194" cy="2722393"/>
            </a:xfrm>
          </p:grpSpPr>
          <p:sp>
            <p:nvSpPr>
              <p:cNvPr id="7" name="Oval 6"/>
              <p:cNvSpPr/>
              <p:nvPr/>
            </p:nvSpPr>
            <p:spPr>
              <a:xfrm>
                <a:off x="4626719" y="2367338"/>
                <a:ext cx="744738" cy="744737"/>
              </a:xfrm>
              <a:prstGeom prst="ellipse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 smtClean="0"/>
                  <a:t>L</a:t>
                </a:r>
                <a:r>
                  <a:rPr lang="en-US" sz="1050" baseline="-25000" dirty="0" smtClean="0"/>
                  <a:t>1</a:t>
                </a:r>
                <a:endParaRPr lang="en-US" sz="1050" baseline="-25000" dirty="0"/>
              </a:p>
            </p:txBody>
          </p:sp>
          <p:sp>
            <p:nvSpPr>
              <p:cNvPr id="8" name="Oval 7"/>
              <p:cNvSpPr/>
              <p:nvPr/>
            </p:nvSpPr>
            <p:spPr>
              <a:xfrm>
                <a:off x="4626719" y="3334900"/>
                <a:ext cx="744738" cy="744738"/>
              </a:xfrm>
              <a:prstGeom prst="ellipse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 smtClean="0"/>
                  <a:t>L</a:t>
                </a:r>
                <a:r>
                  <a:rPr lang="en-US" sz="1050" baseline="-25000" dirty="0" smtClean="0"/>
                  <a:t>2</a:t>
                </a:r>
                <a:endParaRPr lang="en-US" sz="1050" baseline="-25000" dirty="0"/>
              </a:p>
            </p:txBody>
          </p:sp>
          <p:sp>
            <p:nvSpPr>
              <p:cNvPr id="9" name="Oval 8"/>
              <p:cNvSpPr/>
              <p:nvPr/>
            </p:nvSpPr>
            <p:spPr>
              <a:xfrm>
                <a:off x="4626719" y="4344993"/>
                <a:ext cx="744738" cy="744738"/>
              </a:xfrm>
              <a:prstGeom prst="ellipse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 smtClean="0"/>
                  <a:t>L</a:t>
                </a:r>
                <a:r>
                  <a:rPr lang="en-US" sz="1050" baseline="-25000" dirty="0" smtClean="0"/>
                  <a:t>3</a:t>
                </a:r>
                <a:endParaRPr lang="en-US" sz="1050" baseline="-25000" dirty="0"/>
              </a:p>
            </p:txBody>
          </p:sp>
          <p:sp>
            <p:nvSpPr>
              <p:cNvPr id="10" name="Oval 9"/>
              <p:cNvSpPr/>
              <p:nvPr/>
            </p:nvSpPr>
            <p:spPr>
              <a:xfrm>
                <a:off x="6147175" y="3336598"/>
                <a:ext cx="744738" cy="744738"/>
              </a:xfrm>
              <a:prstGeom prst="ellipse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 smtClean="0"/>
                  <a:t>y</a:t>
                </a:r>
                <a:endParaRPr lang="en-US" sz="1050" baseline="-25000" dirty="0"/>
              </a:p>
            </p:txBody>
          </p:sp>
          <p:cxnSp>
            <p:nvCxnSpPr>
              <p:cNvPr id="11" name="Straight Arrow Connector 10"/>
              <p:cNvCxnSpPr>
                <a:stCxn id="7" idx="5"/>
                <a:endCxn id="10" idx="2"/>
              </p:cNvCxnSpPr>
              <p:nvPr/>
            </p:nvCxnSpPr>
            <p:spPr>
              <a:xfrm>
                <a:off x="5262393" y="3003012"/>
                <a:ext cx="884782" cy="705955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triangle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Arrow Connector 11"/>
              <p:cNvCxnSpPr>
                <a:stCxn id="9" idx="7"/>
                <a:endCxn id="10" idx="2"/>
              </p:cNvCxnSpPr>
              <p:nvPr/>
            </p:nvCxnSpPr>
            <p:spPr>
              <a:xfrm flipV="1">
                <a:off x="5262393" y="3708967"/>
                <a:ext cx="884782" cy="74509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triangle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/>
              <p:cNvCxnSpPr>
                <a:stCxn id="8" idx="6"/>
                <a:endCxn id="10" idx="2"/>
              </p:cNvCxnSpPr>
              <p:nvPr/>
            </p:nvCxnSpPr>
            <p:spPr>
              <a:xfrm>
                <a:off x="5371457" y="3707269"/>
                <a:ext cx="775718" cy="1698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triangle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2" name="TextBox 21"/>
            <p:cNvSpPr txBox="1"/>
            <p:nvPr/>
          </p:nvSpPr>
          <p:spPr>
            <a:xfrm>
              <a:off x="3228962" y="5531370"/>
              <a:ext cx="307827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>
                  <a:latin typeface="Helvetica Light"/>
                  <a:cs typeface="Helvetica Light"/>
                </a:rPr>
                <a:t>Generative</a:t>
              </a:r>
            </a:p>
            <a:p>
              <a:pPr algn="ctr"/>
              <a:r>
                <a:rPr lang="en-US" sz="2800" dirty="0" smtClean="0">
                  <a:latin typeface="Helvetica Light"/>
                  <a:cs typeface="Helvetica Light"/>
                </a:rPr>
                <a:t>Model</a:t>
              </a:r>
              <a:endParaRPr lang="en-US" sz="2800" dirty="0">
                <a:latin typeface="Helvetica Light"/>
                <a:cs typeface="Helvetica Light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649115" y="1951369"/>
              <a:ext cx="2238348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latin typeface="Helvetica Light"/>
                  <a:cs typeface="Helvetica Light"/>
                </a:rPr>
                <a:t>Precision: 52.3</a:t>
              </a:r>
            </a:p>
            <a:p>
              <a:r>
                <a:rPr lang="en-US" sz="2400" dirty="0" smtClean="0">
                  <a:latin typeface="Helvetica Light"/>
                  <a:cs typeface="Helvetica Light"/>
                </a:rPr>
                <a:t>Recall:      30.4</a:t>
              </a:r>
            </a:p>
            <a:p>
              <a:r>
                <a:rPr lang="en-US" sz="2400" dirty="0" smtClean="0">
                  <a:latin typeface="Helvetica Light"/>
                  <a:cs typeface="Helvetica Light"/>
                </a:rPr>
                <a:t>F1:            </a:t>
              </a:r>
              <a:r>
                <a:rPr lang="en-US" sz="2400" b="1" dirty="0" smtClean="0">
                  <a:latin typeface="Helvetica"/>
                  <a:cs typeface="Helvetica"/>
                </a:rPr>
                <a:t>38.5</a:t>
              </a:r>
            </a:p>
            <a:p>
              <a:r>
                <a:rPr lang="en-US" sz="2400" b="1" dirty="0">
                  <a:latin typeface="Helvetica"/>
                  <a:cs typeface="Helvetica"/>
                </a:rPr>
                <a:t> </a:t>
              </a:r>
              <a:r>
                <a:rPr lang="en-US" sz="2400" b="1" dirty="0" smtClean="0">
                  <a:latin typeface="Helvetica"/>
                  <a:cs typeface="Helvetica"/>
                </a:rPr>
                <a:t>             </a:t>
              </a:r>
              <a:r>
                <a:rPr lang="en-US" sz="2400" b="1" dirty="0" smtClean="0">
                  <a:solidFill>
                    <a:srgbClr val="008000"/>
                  </a:solidFill>
                  <a:latin typeface="Helvetica"/>
                  <a:cs typeface="Helvetica"/>
                </a:rPr>
                <a:t>  </a:t>
              </a:r>
              <a:r>
                <a:rPr lang="en-US" sz="2400" b="1" dirty="0" smtClean="0">
                  <a:solidFill>
                    <a:srgbClr val="00E300"/>
                  </a:solidFill>
                  <a:latin typeface="Helvetica"/>
                  <a:cs typeface="Helvetica"/>
                </a:rPr>
                <a:t>+ 9.1</a:t>
              </a:r>
              <a:endParaRPr lang="en-US" sz="2400" b="1" dirty="0">
                <a:solidFill>
                  <a:srgbClr val="00E300"/>
                </a:solidFill>
                <a:latin typeface="Helvetica"/>
                <a:cs typeface="Helvetica"/>
              </a:endParaRPr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6282922" y="1944075"/>
            <a:ext cx="3078272" cy="4542903"/>
            <a:chOff x="6282922" y="1944075"/>
            <a:chExt cx="3078272" cy="4542903"/>
          </a:xfrm>
        </p:grpSpPr>
        <p:grpSp>
          <p:nvGrpSpPr>
            <p:cNvPr id="39" name="Group 38"/>
            <p:cNvGrpSpPr/>
            <p:nvPr/>
          </p:nvGrpSpPr>
          <p:grpSpPr>
            <a:xfrm>
              <a:off x="6750251" y="3820468"/>
              <a:ext cx="1755707" cy="1440153"/>
              <a:chOff x="8089826" y="2685314"/>
              <a:chExt cx="2612890" cy="2143274"/>
            </a:xfrm>
          </p:grpSpPr>
          <p:sp>
            <p:nvSpPr>
              <p:cNvPr id="24" name="Oval 23"/>
              <p:cNvSpPr/>
              <p:nvPr/>
            </p:nvSpPr>
            <p:spPr>
              <a:xfrm flipH="1">
                <a:off x="10125421" y="3035865"/>
                <a:ext cx="577295" cy="577295"/>
              </a:xfrm>
              <a:prstGeom prst="ellipse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 smtClean="0"/>
                  <a:t>x</a:t>
                </a:r>
                <a:r>
                  <a:rPr lang="en-US" sz="900" baseline="-25000" dirty="0" smtClean="0"/>
                  <a:t>1</a:t>
                </a:r>
                <a:endParaRPr lang="en-US" sz="900" baseline="-25000" dirty="0"/>
              </a:p>
            </p:txBody>
          </p:sp>
          <p:sp>
            <p:nvSpPr>
              <p:cNvPr id="25" name="Oval 24"/>
              <p:cNvSpPr/>
              <p:nvPr/>
            </p:nvSpPr>
            <p:spPr>
              <a:xfrm flipH="1">
                <a:off x="10125421" y="3818855"/>
                <a:ext cx="577295" cy="577295"/>
              </a:xfrm>
              <a:prstGeom prst="ellipse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 smtClean="0"/>
                  <a:t>x</a:t>
                </a:r>
                <a:r>
                  <a:rPr lang="en-US" sz="900" baseline="-25000" dirty="0"/>
                  <a:t>2</a:t>
                </a:r>
              </a:p>
            </p:txBody>
          </p:sp>
          <p:cxnSp>
            <p:nvCxnSpPr>
              <p:cNvPr id="26" name="Straight Arrow Connector 25"/>
              <p:cNvCxnSpPr/>
              <p:nvPr/>
            </p:nvCxnSpPr>
            <p:spPr>
              <a:xfrm flipH="1" flipV="1">
                <a:off x="9684918" y="2973962"/>
                <a:ext cx="440503" cy="350551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Arrow Connector 26"/>
              <p:cNvCxnSpPr/>
              <p:nvPr/>
            </p:nvCxnSpPr>
            <p:spPr>
              <a:xfrm flipH="1">
                <a:off x="9684918" y="4107502"/>
                <a:ext cx="440503" cy="432439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Oval 27"/>
              <p:cNvSpPr/>
              <p:nvPr/>
            </p:nvSpPr>
            <p:spPr>
              <a:xfrm flipH="1">
                <a:off x="9107623" y="4251293"/>
                <a:ext cx="577295" cy="577295"/>
              </a:xfrm>
              <a:prstGeom prst="ellipse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 smtClean="0"/>
                  <a:t>h</a:t>
                </a:r>
                <a:r>
                  <a:rPr lang="en-US" sz="800" baseline="-25000" dirty="0" smtClean="0"/>
                  <a:t>3</a:t>
                </a:r>
                <a:endParaRPr lang="en-US" sz="800" baseline="-25000" dirty="0"/>
              </a:p>
            </p:txBody>
          </p:sp>
          <p:sp>
            <p:nvSpPr>
              <p:cNvPr id="29" name="Oval 28"/>
              <p:cNvSpPr/>
              <p:nvPr/>
            </p:nvSpPr>
            <p:spPr>
              <a:xfrm flipH="1">
                <a:off x="9107623" y="2685314"/>
                <a:ext cx="577295" cy="577295"/>
              </a:xfrm>
              <a:prstGeom prst="ellipse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 smtClean="0"/>
                  <a:t>h</a:t>
                </a:r>
                <a:r>
                  <a:rPr lang="en-US" sz="800" baseline="-25000" dirty="0" smtClean="0"/>
                  <a:t>1</a:t>
                </a:r>
                <a:endParaRPr lang="en-US" sz="800" baseline="-25000" dirty="0"/>
              </a:p>
            </p:txBody>
          </p:sp>
          <p:sp>
            <p:nvSpPr>
              <p:cNvPr id="30" name="Oval 29"/>
              <p:cNvSpPr/>
              <p:nvPr/>
            </p:nvSpPr>
            <p:spPr>
              <a:xfrm flipH="1">
                <a:off x="9107623" y="3468303"/>
                <a:ext cx="577295" cy="577295"/>
              </a:xfrm>
              <a:prstGeom prst="ellipse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 smtClean="0"/>
                  <a:t>h</a:t>
                </a:r>
                <a:r>
                  <a:rPr lang="en-US" sz="800" baseline="-25000" dirty="0" smtClean="0"/>
                  <a:t>2</a:t>
                </a:r>
                <a:endParaRPr lang="en-US" sz="800" baseline="-25000" dirty="0"/>
              </a:p>
            </p:txBody>
          </p:sp>
          <p:cxnSp>
            <p:nvCxnSpPr>
              <p:cNvPr id="31" name="Straight Arrow Connector 30"/>
              <p:cNvCxnSpPr/>
              <p:nvPr/>
            </p:nvCxnSpPr>
            <p:spPr>
              <a:xfrm flipH="1">
                <a:off x="9684918" y="3324512"/>
                <a:ext cx="440503" cy="432439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31"/>
              <p:cNvCxnSpPr/>
              <p:nvPr/>
            </p:nvCxnSpPr>
            <p:spPr>
              <a:xfrm flipH="1">
                <a:off x="9684918" y="3324512"/>
                <a:ext cx="440503" cy="1215428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Arrow Connector 32"/>
              <p:cNvCxnSpPr/>
              <p:nvPr/>
            </p:nvCxnSpPr>
            <p:spPr>
              <a:xfrm flipH="1" flipV="1">
                <a:off x="9684918" y="3756951"/>
                <a:ext cx="440503" cy="350551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/>
              <p:cNvCxnSpPr/>
              <p:nvPr/>
            </p:nvCxnSpPr>
            <p:spPr>
              <a:xfrm flipH="1" flipV="1">
                <a:off x="9684918" y="2973962"/>
                <a:ext cx="440503" cy="113354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Oval 34"/>
              <p:cNvSpPr/>
              <p:nvPr/>
            </p:nvSpPr>
            <p:spPr>
              <a:xfrm flipH="1">
                <a:off x="8089826" y="3468303"/>
                <a:ext cx="577295" cy="577295"/>
              </a:xfrm>
              <a:prstGeom prst="ellipse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 smtClean="0"/>
                  <a:t>y</a:t>
                </a:r>
                <a:endParaRPr lang="en-US" sz="900" baseline="-25000" dirty="0"/>
              </a:p>
            </p:txBody>
          </p:sp>
          <p:cxnSp>
            <p:nvCxnSpPr>
              <p:cNvPr id="36" name="Straight Arrow Connector 35"/>
              <p:cNvCxnSpPr/>
              <p:nvPr/>
            </p:nvCxnSpPr>
            <p:spPr>
              <a:xfrm flipH="1" flipV="1">
                <a:off x="8667121" y="3756951"/>
                <a:ext cx="440502" cy="782989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Arrow Connector 36"/>
              <p:cNvCxnSpPr/>
              <p:nvPr/>
            </p:nvCxnSpPr>
            <p:spPr>
              <a:xfrm flipH="1">
                <a:off x="8667121" y="3756951"/>
                <a:ext cx="440502" cy="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7"/>
              <p:cNvCxnSpPr/>
              <p:nvPr/>
            </p:nvCxnSpPr>
            <p:spPr>
              <a:xfrm flipH="1">
                <a:off x="8667121" y="2973962"/>
                <a:ext cx="440502" cy="782989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0" name="TextBox 39"/>
            <p:cNvSpPr txBox="1"/>
            <p:nvPr/>
          </p:nvSpPr>
          <p:spPr>
            <a:xfrm>
              <a:off x="6282922" y="5532871"/>
              <a:ext cx="307827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>
                  <a:latin typeface="Helvetica Light"/>
                  <a:cs typeface="Helvetica Light"/>
                </a:rPr>
                <a:t>Discriminative</a:t>
              </a:r>
            </a:p>
            <a:p>
              <a:pPr algn="ctr"/>
              <a:r>
                <a:rPr lang="en-US" sz="2800" dirty="0" smtClean="0">
                  <a:latin typeface="Helvetica Light"/>
                  <a:cs typeface="Helvetica Light"/>
                </a:rPr>
                <a:t>Model</a:t>
              </a:r>
              <a:endParaRPr lang="en-US" sz="2800" dirty="0">
                <a:latin typeface="Helvetica Light"/>
                <a:cs typeface="Helvetica Light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6679439" y="1944075"/>
              <a:ext cx="2285238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latin typeface="Helvetica Light"/>
                  <a:cs typeface="Helvetica Light"/>
                </a:rPr>
                <a:t>Precision: 38.8</a:t>
              </a:r>
            </a:p>
            <a:p>
              <a:r>
                <a:rPr lang="en-US" sz="2400" dirty="0" smtClean="0">
                  <a:latin typeface="Helvetica Light"/>
                  <a:cs typeface="Helvetica Light"/>
                </a:rPr>
                <a:t>Recall:      54.3</a:t>
              </a:r>
            </a:p>
            <a:p>
              <a:r>
                <a:rPr lang="en-US" sz="2400" dirty="0" smtClean="0">
                  <a:latin typeface="Helvetica Light"/>
                  <a:cs typeface="Helvetica Light"/>
                </a:rPr>
                <a:t>F1:            </a:t>
              </a:r>
              <a:r>
                <a:rPr lang="en-US" sz="2400" b="1" dirty="0" smtClean="0">
                  <a:latin typeface="Helvetica"/>
                  <a:cs typeface="Helvetica"/>
                </a:rPr>
                <a:t>45.3</a:t>
              </a:r>
            </a:p>
            <a:p>
              <a:r>
                <a:rPr lang="en-US" sz="2400" b="1" dirty="0">
                  <a:latin typeface="Helvetica"/>
                  <a:cs typeface="Helvetica"/>
                </a:rPr>
                <a:t> </a:t>
              </a:r>
              <a:r>
                <a:rPr lang="en-US" sz="2400" b="1" dirty="0" smtClean="0">
                  <a:latin typeface="Helvetica"/>
                  <a:cs typeface="Helvetica"/>
                </a:rPr>
                <a:t>             </a:t>
              </a:r>
              <a:r>
                <a:rPr lang="en-US" sz="2400" b="1" dirty="0" smtClean="0">
                  <a:solidFill>
                    <a:srgbClr val="008000"/>
                  </a:solidFill>
                  <a:latin typeface="Helvetica"/>
                  <a:cs typeface="Helvetica"/>
                </a:rPr>
                <a:t>  </a:t>
              </a:r>
              <a:r>
                <a:rPr lang="en-US" sz="2400" b="1" dirty="0" smtClean="0">
                  <a:solidFill>
                    <a:srgbClr val="00E300"/>
                  </a:solidFill>
                  <a:latin typeface="Helvetica"/>
                  <a:cs typeface="Helvetica"/>
                </a:rPr>
                <a:t>+ 6.8</a:t>
              </a:r>
              <a:endParaRPr lang="en-US" sz="2400" b="1" dirty="0">
                <a:solidFill>
                  <a:srgbClr val="00E300"/>
                </a:solidFill>
                <a:latin typeface="Helvetica"/>
                <a:cs typeface="Helvetica"/>
              </a:endParaRPr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9639396" y="1951369"/>
            <a:ext cx="2336329" cy="4534108"/>
            <a:chOff x="9639396" y="1951369"/>
            <a:chExt cx="2336329" cy="4534108"/>
          </a:xfrm>
        </p:grpSpPr>
        <p:grpSp>
          <p:nvGrpSpPr>
            <p:cNvPr id="45" name="Group 44"/>
            <p:cNvGrpSpPr/>
            <p:nvPr/>
          </p:nvGrpSpPr>
          <p:grpSpPr>
            <a:xfrm>
              <a:off x="10450615" y="3820468"/>
              <a:ext cx="627690" cy="1440153"/>
              <a:chOff x="3675275" y="3638026"/>
              <a:chExt cx="1202840" cy="2759761"/>
            </a:xfrm>
          </p:grpSpPr>
          <p:sp>
            <p:nvSpPr>
              <p:cNvPr id="42" name="Action Button: Custom 41">
                <a:hlinkClick r:id="" action="ppaction://noaction" highlightClick="1"/>
              </p:cNvPr>
              <p:cNvSpPr/>
              <p:nvPr/>
            </p:nvSpPr>
            <p:spPr>
              <a:xfrm>
                <a:off x="3692783" y="3638026"/>
                <a:ext cx="1185332" cy="680490"/>
              </a:xfrm>
              <a:prstGeom prst="actionButtonBlank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>
                    <a:latin typeface="Helvetica Light"/>
                    <a:cs typeface="Helvetica Light"/>
                  </a:rPr>
                  <a:t>True</a:t>
                </a:r>
                <a:endParaRPr lang="en-US" sz="1400" dirty="0">
                  <a:latin typeface="Helvetica Light"/>
                  <a:cs typeface="Helvetica Light"/>
                </a:endParaRPr>
              </a:p>
            </p:txBody>
          </p:sp>
          <p:sp>
            <p:nvSpPr>
              <p:cNvPr id="43" name="Action Button: Custom 42">
                <a:hlinkClick r:id="" action="ppaction://noaction" highlightClick="1"/>
              </p:cNvPr>
              <p:cNvSpPr/>
              <p:nvPr/>
            </p:nvSpPr>
            <p:spPr>
              <a:xfrm>
                <a:off x="3692783" y="4791900"/>
                <a:ext cx="1185332" cy="680490"/>
              </a:xfrm>
              <a:prstGeom prst="actionButtonBlank">
                <a:avLst/>
              </a:prstGeom>
              <a:solidFill>
                <a:srgbClr val="CE0000"/>
              </a:solidFill>
              <a:ln>
                <a:solidFill>
                  <a:srgbClr val="CE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>
                    <a:latin typeface="Helvetica Light"/>
                    <a:cs typeface="Helvetica Light"/>
                  </a:rPr>
                  <a:t>False</a:t>
                </a:r>
                <a:endParaRPr lang="en-US" sz="1400" dirty="0">
                  <a:latin typeface="Helvetica Light"/>
                  <a:cs typeface="Helvetica Light"/>
                </a:endParaRPr>
              </a:p>
            </p:txBody>
          </p:sp>
          <p:pic>
            <p:nvPicPr>
              <p:cNvPr id="44" name="Picture 43" descr="index-finger-303579_960_720.png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75275" y="5331792"/>
                <a:ext cx="684014" cy="1065995"/>
              </a:xfrm>
              <a:prstGeom prst="rect">
                <a:avLst/>
              </a:prstGeom>
            </p:spPr>
          </p:pic>
        </p:grpSp>
        <p:sp>
          <p:nvSpPr>
            <p:cNvPr id="46" name="TextBox 45"/>
            <p:cNvSpPr txBox="1"/>
            <p:nvPr/>
          </p:nvSpPr>
          <p:spPr>
            <a:xfrm>
              <a:off x="9639396" y="5531370"/>
              <a:ext cx="2336329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>
                  <a:latin typeface="Helvetica Light"/>
                  <a:cs typeface="Helvetica Light"/>
                </a:rPr>
                <a:t>Hand</a:t>
              </a:r>
            </a:p>
            <a:p>
              <a:pPr algn="ctr"/>
              <a:r>
                <a:rPr lang="en-US" sz="2800" dirty="0" smtClean="0">
                  <a:latin typeface="Helvetica Light"/>
                  <a:cs typeface="Helvetica Light"/>
                </a:rPr>
                <a:t>Supervision</a:t>
              </a:r>
              <a:endParaRPr lang="en-US" sz="2800" dirty="0">
                <a:latin typeface="Helvetica Light"/>
                <a:cs typeface="Helvetica Light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9654637" y="1951369"/>
              <a:ext cx="2305848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latin typeface="Helvetica Light"/>
                  <a:cs typeface="Helvetica Light"/>
                </a:rPr>
                <a:t>Precision: 39.9</a:t>
              </a:r>
            </a:p>
            <a:p>
              <a:r>
                <a:rPr lang="en-US" sz="2400" dirty="0" smtClean="0">
                  <a:latin typeface="Helvetica Light"/>
                  <a:cs typeface="Helvetica Light"/>
                </a:rPr>
                <a:t>Recall:      58.1</a:t>
              </a:r>
            </a:p>
            <a:p>
              <a:r>
                <a:rPr lang="en-US" sz="2400" dirty="0" smtClean="0">
                  <a:latin typeface="Helvetica Light"/>
                  <a:cs typeface="Helvetica Light"/>
                </a:rPr>
                <a:t>F1:            </a:t>
              </a:r>
              <a:r>
                <a:rPr lang="en-US" sz="2400" b="1" dirty="0" smtClean="0">
                  <a:latin typeface="Helvetica"/>
                  <a:cs typeface="Helvetica"/>
                </a:rPr>
                <a:t>47.3</a:t>
              </a:r>
            </a:p>
            <a:p>
              <a:r>
                <a:rPr lang="en-US" sz="2400" b="1" dirty="0">
                  <a:latin typeface="Helvetica"/>
                  <a:cs typeface="Helvetica"/>
                </a:rPr>
                <a:t> </a:t>
              </a:r>
              <a:r>
                <a:rPr lang="en-US" sz="2400" b="1" dirty="0" smtClean="0">
                  <a:latin typeface="Helvetica"/>
                  <a:cs typeface="Helvetica"/>
                </a:rPr>
                <a:t>             </a:t>
              </a:r>
              <a:r>
                <a:rPr lang="en-US" sz="2400" b="1" dirty="0" smtClean="0">
                  <a:solidFill>
                    <a:srgbClr val="008000"/>
                  </a:solidFill>
                  <a:latin typeface="Helvetica"/>
                  <a:cs typeface="Helvetica"/>
                </a:rPr>
                <a:t>  </a:t>
              </a:r>
              <a:r>
                <a:rPr lang="en-US" sz="2400" b="1" dirty="0" smtClean="0">
                  <a:solidFill>
                    <a:srgbClr val="FF0000"/>
                  </a:solidFill>
                  <a:latin typeface="Helvetica"/>
                  <a:cs typeface="Helvetica"/>
                </a:rPr>
                <a:t>+ 2.0</a:t>
              </a:r>
              <a:endParaRPr lang="en-US" sz="2400" b="1" dirty="0">
                <a:solidFill>
                  <a:srgbClr val="FF0000"/>
                </a:solidFill>
                <a:latin typeface="Helvetica"/>
                <a:cs typeface="Helvetic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69053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easy is this to use in practice?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User Study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4493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wisconsin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210078" y="1241443"/>
            <a:ext cx="1269640" cy="484345"/>
          </a:xfrm>
          <a:prstGeom prst="rect">
            <a:avLst/>
          </a:prstGeom>
          <a:ln w="12700">
            <a:miter lim="400000"/>
          </a:ln>
        </p:spPr>
      </p:pic>
      <p:pic>
        <p:nvPicPr>
          <p:cNvPr id="120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865287" y="1750455"/>
            <a:ext cx="1552738" cy="38182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1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281390" y="1254260"/>
            <a:ext cx="1863222" cy="344292"/>
          </a:xfrm>
          <a:prstGeom prst="rect">
            <a:avLst/>
          </a:prstGeom>
          <a:ln w="12700">
            <a:miter lim="400000"/>
          </a:ln>
        </p:spPr>
      </p:pic>
      <p:pic>
        <p:nvPicPr>
          <p:cNvPr id="122" name="pasted-image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22801" y="2361930"/>
            <a:ext cx="1259360" cy="734627"/>
          </a:xfrm>
          <a:prstGeom prst="rect">
            <a:avLst/>
          </a:prstGeom>
          <a:ln w="12700">
            <a:miter lim="400000"/>
          </a:ln>
        </p:spPr>
      </p:pic>
      <p:pic>
        <p:nvPicPr>
          <p:cNvPr id="123" name="pasted-image.pd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7697845" y="1833005"/>
            <a:ext cx="1051540" cy="630924"/>
          </a:xfrm>
          <a:prstGeom prst="rect">
            <a:avLst/>
          </a:prstGeom>
          <a:ln w="12700">
            <a:miter lim="400000"/>
          </a:ln>
        </p:spPr>
      </p:pic>
      <p:pic>
        <p:nvPicPr>
          <p:cNvPr id="124" name="pasted-image.pdf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9670772" y="2108149"/>
            <a:ext cx="2106867" cy="423214"/>
          </a:xfrm>
          <a:prstGeom prst="rect">
            <a:avLst/>
          </a:prstGeom>
          <a:ln w="12700">
            <a:miter lim="400000"/>
          </a:ln>
        </p:spPr>
      </p:pic>
      <p:pic>
        <p:nvPicPr>
          <p:cNvPr id="125" name="user-study-final.pdf"/>
          <p:cNvPicPr>
            <a:picLocks noChangeAspect="1"/>
          </p:cNvPicPr>
          <p:nvPr/>
        </p:nvPicPr>
        <p:blipFill>
          <a:blip r:embed="rId8">
            <a:extLst/>
          </a:blip>
          <a:srcRect r="8321"/>
          <a:stretch>
            <a:fillRect/>
          </a:stretch>
        </p:blipFill>
        <p:spPr>
          <a:xfrm>
            <a:off x="335604" y="3839691"/>
            <a:ext cx="2728409" cy="276156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28" name="Group 128"/>
          <p:cNvGrpSpPr/>
          <p:nvPr/>
        </p:nvGrpSpPr>
        <p:grpSpPr>
          <a:xfrm>
            <a:off x="3377690" y="4164154"/>
            <a:ext cx="4226891" cy="597599"/>
            <a:chOff x="0" y="-7048"/>
            <a:chExt cx="8453779" cy="1195196"/>
          </a:xfrm>
        </p:grpSpPr>
        <p:sp>
          <p:nvSpPr>
            <p:cNvPr id="126" name="Shape 126"/>
            <p:cNvSpPr/>
            <p:nvPr/>
          </p:nvSpPr>
          <p:spPr>
            <a:xfrm>
              <a:off x="0" y="-7048"/>
              <a:ext cx="1676741" cy="11951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25400" tIns="25400" rIns="25400" bIns="25400" numCol="1" anchor="ctr">
              <a:spAutoFit/>
            </a:bodyPr>
            <a:lstStyle>
              <a:lvl1pPr algn="l">
                <a:defRPr sz="7100" b="1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>
                <a:defRPr b="0">
                  <a:latin typeface="+mn-lt"/>
                  <a:ea typeface="+mn-ea"/>
                  <a:cs typeface="+mn-cs"/>
                  <a:sym typeface="Helvetica Light"/>
                </a:defRPr>
              </a:pPr>
              <a:r>
                <a:rPr sz="3550"/>
                <a:t>71%</a:t>
              </a:r>
            </a:p>
          </p:txBody>
        </p:sp>
        <p:sp>
          <p:nvSpPr>
            <p:cNvPr id="127" name="Shape 127"/>
            <p:cNvSpPr/>
            <p:nvPr/>
          </p:nvSpPr>
          <p:spPr>
            <a:xfrm>
              <a:off x="2077451" y="120678"/>
              <a:ext cx="6376328" cy="93974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5400" tIns="25400" rIns="25400" bIns="25400" numCol="1" anchor="ctr">
              <a:spAutoFit/>
            </a:bodyPr>
            <a:lstStyle>
              <a:lvl1pPr algn="l">
                <a:lnSpc>
                  <a:spcPct val="80000"/>
                </a:lnSpc>
                <a:defRPr sz="3400"/>
              </a:lvl1pPr>
            </a:lstStyle>
            <a:p>
              <a:r>
                <a:rPr sz="1700"/>
                <a:t>New Snorkel users matched or beat 7 hours of hand-labeling</a:t>
              </a:r>
            </a:p>
          </p:txBody>
        </p:sp>
      </p:grpSp>
      <p:pic>
        <p:nvPicPr>
          <p:cNvPr id="129" name="marta-twitter.jpg"/>
          <p:cNvPicPr>
            <a:picLocks noChangeAspect="1"/>
          </p:cNvPicPr>
          <p:nvPr/>
        </p:nvPicPr>
        <p:blipFill>
          <a:blip r:embed="rId9">
            <a:extLst/>
          </a:blip>
          <a:srcRect l="1442" t="181" r="1442" b="5791"/>
          <a:stretch>
            <a:fillRect/>
          </a:stretch>
        </p:blipFill>
        <p:spPr>
          <a:xfrm>
            <a:off x="8378678" y="2993335"/>
            <a:ext cx="3184106" cy="2543512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130" name="Shape 130"/>
          <p:cNvSpPr/>
          <p:nvPr/>
        </p:nvSpPr>
        <p:spPr>
          <a:xfrm>
            <a:off x="8363754" y="5590173"/>
            <a:ext cx="2906180" cy="9823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/>
          <a:p>
            <a:pPr>
              <a:defRPr sz="5300"/>
            </a:pPr>
            <a:r>
              <a:rPr sz="2650"/>
              <a:t>3rd Place Score</a:t>
            </a:r>
          </a:p>
          <a:p>
            <a:pPr>
              <a:defRPr sz="3400"/>
            </a:pPr>
            <a:r>
              <a:rPr sz="1700"/>
              <a:t>No machine learning experience</a:t>
            </a:r>
          </a:p>
          <a:p>
            <a:pPr>
              <a:defRPr sz="3400"/>
            </a:pPr>
            <a:r>
              <a:rPr sz="1700"/>
              <a:t>Beginner-level Python</a:t>
            </a:r>
          </a:p>
        </p:txBody>
      </p:sp>
      <p:sp>
        <p:nvSpPr>
          <p:cNvPr id="133" name="Shape 133"/>
          <p:cNvSpPr/>
          <p:nvPr/>
        </p:nvSpPr>
        <p:spPr>
          <a:xfrm>
            <a:off x="434398" y="3181265"/>
            <a:ext cx="7450829" cy="3775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5400" tIns="25400" rIns="25400" bIns="25400" anchor="ctr">
            <a:spAutoFit/>
          </a:bodyPr>
          <a:lstStyle>
            <a:lvl1pPr algn="l">
              <a:lnSpc>
                <a:spcPct val="80000"/>
              </a:lnSpc>
              <a:defRPr sz="5300"/>
            </a:lvl1pPr>
          </a:lstStyle>
          <a:p>
            <a:r>
              <a:rPr sz="2650"/>
              <a:t>How well did these new Snorkel users do?</a:t>
            </a:r>
          </a:p>
        </p:txBody>
      </p:sp>
      <p:pic>
        <p:nvPicPr>
          <p:cNvPr id="134" name="NIH_NLM_ABRV_BLU_3-4.png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517661" y="1932803"/>
            <a:ext cx="1269640" cy="423214"/>
          </a:xfrm>
          <a:prstGeom prst="rect">
            <a:avLst/>
          </a:prstGeom>
          <a:ln w="12700">
            <a:miter lim="400000"/>
          </a:ln>
        </p:spPr>
      </p:pic>
      <p:pic>
        <p:nvPicPr>
          <p:cNvPr id="135" name="caltech_logo_detail_wordmark.png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8637925" y="1628578"/>
            <a:ext cx="1150151" cy="278337"/>
          </a:xfrm>
          <a:prstGeom prst="rect">
            <a:avLst/>
          </a:prstGeom>
          <a:ln w="12700">
            <a:miter lim="400000"/>
          </a:ln>
        </p:spPr>
      </p:pic>
      <p:pic>
        <p:nvPicPr>
          <p:cNvPr id="136" name="BCM_Logo_RGB_1191708351.jpg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8792843" y="2014427"/>
            <a:ext cx="809071" cy="38182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39" name="Group 139"/>
          <p:cNvGrpSpPr/>
          <p:nvPr/>
        </p:nvGrpSpPr>
        <p:grpSpPr>
          <a:xfrm>
            <a:off x="3377690" y="4921718"/>
            <a:ext cx="4226891" cy="597599"/>
            <a:chOff x="0" y="-7041"/>
            <a:chExt cx="8453779" cy="1195196"/>
          </a:xfrm>
        </p:grpSpPr>
        <p:sp>
          <p:nvSpPr>
            <p:cNvPr id="137" name="Shape 137"/>
            <p:cNvSpPr/>
            <p:nvPr/>
          </p:nvSpPr>
          <p:spPr>
            <a:xfrm>
              <a:off x="0" y="-7041"/>
              <a:ext cx="1763303" cy="11951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25400" tIns="25400" rIns="25400" bIns="25400" numCol="1" anchor="ctr">
              <a:spAutoFit/>
            </a:bodyPr>
            <a:lstStyle/>
            <a:p>
              <a:pPr algn="l">
                <a:defRPr sz="7100"/>
              </a:pPr>
              <a:r>
                <a:rPr sz="3550" b="1">
                  <a:latin typeface="Helvetica"/>
                  <a:ea typeface="Helvetica"/>
                  <a:cs typeface="Helvetica"/>
                  <a:sym typeface="Helvetica"/>
                </a:rPr>
                <a:t>2.8</a:t>
              </a:r>
              <a:r>
                <a:rPr sz="3550"/>
                <a:t>x</a:t>
              </a:r>
            </a:p>
          </p:txBody>
        </p:sp>
        <p:sp>
          <p:nvSpPr>
            <p:cNvPr id="138" name="Shape 138"/>
            <p:cNvSpPr/>
            <p:nvPr/>
          </p:nvSpPr>
          <p:spPr>
            <a:xfrm>
              <a:off x="2077451" y="329972"/>
              <a:ext cx="6376328" cy="5211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5400" tIns="25400" rIns="25400" bIns="25400" numCol="1" anchor="ctr">
              <a:spAutoFit/>
            </a:bodyPr>
            <a:lstStyle>
              <a:lvl1pPr algn="l">
                <a:lnSpc>
                  <a:spcPct val="80000"/>
                </a:lnSpc>
                <a:defRPr sz="3400"/>
              </a:lvl1pPr>
            </a:lstStyle>
            <a:p>
              <a:r>
                <a:rPr sz="1700"/>
                <a:t>Faster than hand-labeling data</a:t>
              </a:r>
            </a:p>
          </p:txBody>
        </p:sp>
      </p:grpSp>
      <p:grpSp>
        <p:nvGrpSpPr>
          <p:cNvPr id="142" name="Group 142"/>
          <p:cNvGrpSpPr/>
          <p:nvPr/>
        </p:nvGrpSpPr>
        <p:grpSpPr>
          <a:xfrm>
            <a:off x="3377690" y="5679282"/>
            <a:ext cx="3818437" cy="597599"/>
            <a:chOff x="0" y="-7041"/>
            <a:chExt cx="7636871" cy="1195196"/>
          </a:xfrm>
        </p:grpSpPr>
        <p:sp>
          <p:nvSpPr>
            <p:cNvPr id="140" name="Shape 140"/>
            <p:cNvSpPr/>
            <p:nvPr/>
          </p:nvSpPr>
          <p:spPr>
            <a:xfrm>
              <a:off x="0" y="-7041"/>
              <a:ext cx="2526331" cy="11951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25400" tIns="25400" rIns="25400" bIns="25400" numCol="1" anchor="ctr">
              <a:spAutoFit/>
            </a:bodyPr>
            <a:lstStyle/>
            <a:p>
              <a:pPr algn="l">
                <a:defRPr sz="7100"/>
              </a:pPr>
              <a:r>
                <a:rPr sz="3550" b="1">
                  <a:latin typeface="Helvetica"/>
                  <a:ea typeface="Helvetica"/>
                  <a:cs typeface="Helvetica"/>
                  <a:sym typeface="Helvetica"/>
                </a:rPr>
                <a:t>45.5</a:t>
              </a:r>
              <a:r>
                <a:rPr sz="3550"/>
                <a:t>%</a:t>
              </a:r>
            </a:p>
          </p:txBody>
        </p:sp>
        <p:sp>
          <p:nvSpPr>
            <p:cNvPr id="141" name="Shape 141"/>
            <p:cNvSpPr/>
            <p:nvPr/>
          </p:nvSpPr>
          <p:spPr>
            <a:xfrm>
              <a:off x="3100357" y="120685"/>
              <a:ext cx="4536514" cy="93974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5400" tIns="25400" rIns="25400" bIns="25400" numCol="1" anchor="ctr">
              <a:spAutoFit/>
            </a:bodyPr>
            <a:lstStyle/>
            <a:p>
              <a:pPr algn="l">
                <a:lnSpc>
                  <a:spcPct val="80000"/>
                </a:lnSpc>
                <a:defRPr sz="3400"/>
              </a:pPr>
              <a:r>
                <a:rPr sz="1700"/>
                <a:t>Average improvement </a:t>
              </a:r>
            </a:p>
            <a:p>
              <a:pPr algn="l">
                <a:lnSpc>
                  <a:spcPct val="80000"/>
                </a:lnSpc>
                <a:defRPr sz="3400"/>
              </a:pPr>
              <a:r>
                <a:rPr sz="1700"/>
                <a:t>in model performance</a:t>
              </a:r>
            </a:p>
          </p:txBody>
        </p:sp>
      </p:grpSp>
      <p:sp>
        <p:nvSpPr>
          <p:cNvPr id="143" name="Shape 143"/>
          <p:cNvSpPr/>
          <p:nvPr/>
        </p:nvSpPr>
        <p:spPr>
          <a:xfrm>
            <a:off x="2117451" y="1850529"/>
            <a:ext cx="5403713" cy="5314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5400" tIns="25400" rIns="25400" bIns="25400" anchor="ctr">
            <a:spAutoFit/>
          </a:bodyPr>
          <a:lstStyle>
            <a:lvl1pPr algn="l">
              <a:lnSpc>
                <a:spcPct val="80000"/>
              </a:lnSpc>
              <a:defRPr sz="3900"/>
            </a:lvl1pPr>
          </a:lstStyle>
          <a:p>
            <a:r>
              <a:rPr sz="1950"/>
              <a:t>We recently ran a Snorkel biomedical workshop in collaboration with the NIH Mobilize Center</a:t>
            </a:r>
          </a:p>
        </p:txBody>
      </p:sp>
      <p:sp>
        <p:nvSpPr>
          <p:cNvPr id="144" name="Shape 144"/>
          <p:cNvSpPr/>
          <p:nvPr/>
        </p:nvSpPr>
        <p:spPr>
          <a:xfrm>
            <a:off x="2117451" y="2631615"/>
            <a:ext cx="5403713" cy="2913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5400" tIns="25400" rIns="25400" bIns="25400" anchor="ctr">
            <a:spAutoFit/>
          </a:bodyPr>
          <a:lstStyle>
            <a:lvl1pPr algn="l">
              <a:lnSpc>
                <a:spcPct val="80000"/>
              </a:lnSpc>
              <a:defRPr sz="3900"/>
            </a:lvl1pPr>
          </a:lstStyle>
          <a:p>
            <a:r>
              <a:rPr sz="1950"/>
              <a:t>15 companies and research groups attended</a:t>
            </a:r>
          </a:p>
        </p:txBody>
      </p:sp>
      <p:sp>
        <p:nvSpPr>
          <p:cNvPr id="146" name="Shape 146"/>
          <p:cNvSpPr/>
          <p:nvPr/>
        </p:nvSpPr>
        <p:spPr>
          <a:xfrm>
            <a:off x="1191708" y="561813"/>
            <a:ext cx="7204657" cy="2605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5400" tIns="25400" rIns="25400" bIns="25400" anchor="ctr">
            <a:spAutoFit/>
          </a:bodyPr>
          <a:lstStyle>
            <a:lvl1pPr algn="l">
              <a:lnSpc>
                <a:spcPct val="80000"/>
              </a:lnSpc>
              <a:defRPr sz="3400">
                <a:solidFill>
                  <a:srgbClr val="FFFFFF"/>
                </a:solidFill>
              </a:defRPr>
            </a:lvl1pPr>
          </a:lstStyle>
          <a:p>
            <a:r>
              <a:rPr sz="1700"/>
              <a:t>Jason Fries, Stephen Bach, Alex Ratner, Joy Ku, Christopher Ré </a:t>
            </a:r>
          </a:p>
        </p:txBody>
      </p:sp>
      <p:sp>
        <p:nvSpPr>
          <p:cNvPr id="30" name="Title 1"/>
          <p:cNvSpPr txBox="1">
            <a:spLocks/>
          </p:cNvSpPr>
          <p:nvPr/>
        </p:nvSpPr>
        <p:spPr>
          <a:xfrm>
            <a:off x="838200" y="684010"/>
            <a:ext cx="10515600" cy="80801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0" i="0" kern="12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defRPr>
            </a:lvl1pPr>
          </a:lstStyle>
          <a:p>
            <a:pPr algn="l"/>
            <a:r>
              <a:rPr lang="en-US" dirty="0" smtClean="0"/>
              <a:t>Snorkel User Study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1932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Snorkel provides a unifying framework for </a:t>
            </a:r>
            <a:r>
              <a:rPr lang="en-US" b="1" dirty="0" smtClean="0"/>
              <a:t>combining and modeling </a:t>
            </a:r>
            <a:r>
              <a:rPr lang="en-US" b="1" i="1" dirty="0" smtClean="0"/>
              <a:t>weak supervision</a:t>
            </a:r>
            <a:endParaRPr lang="en-US" b="1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Allows us to rapidly generate training data for modern ML models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Labeling functions: </a:t>
            </a:r>
            <a:r>
              <a:rPr lang="en-US" b="1" i="1" dirty="0" smtClean="0"/>
              <a:t>supervision as code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For more check out </a:t>
            </a:r>
            <a:r>
              <a:rPr lang="en-US" dirty="0" err="1" smtClean="0"/>
              <a:t>snorkel.stanford.edu</a:t>
            </a:r>
            <a:r>
              <a:rPr lang="en-US" dirty="0" smtClean="0"/>
              <a:t>: Code, tutorials, blogs, papers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7691458" y="5347682"/>
            <a:ext cx="3762926" cy="1233233"/>
            <a:chOff x="7806310" y="3546314"/>
            <a:chExt cx="3762926" cy="1233233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/>
            <a:srcRect b="20188"/>
            <a:stretch/>
          </p:blipFill>
          <p:spPr>
            <a:xfrm>
              <a:off x="7806310" y="3546314"/>
              <a:ext cx="835345" cy="1233233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8627405" y="4250615"/>
              <a:ext cx="29418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smtClean="0">
                  <a:solidFill>
                    <a:srgbClr val="002060"/>
                  </a:solidFill>
                  <a:latin typeface="Andale Mono" charset="0"/>
                  <a:ea typeface="Andale Mono" charset="0"/>
                  <a:cs typeface="Andale Mono" charset="0"/>
                </a:rPr>
                <a:t>snorkel.stanford.edu</a:t>
              </a:r>
              <a:endParaRPr lang="en-US" b="1" dirty="0">
                <a:solidFill>
                  <a:srgbClr val="002060"/>
                </a:solidFill>
                <a:latin typeface="Andale Mono" charset="0"/>
                <a:ea typeface="Andale Mono" charset="0"/>
                <a:cs typeface="Andale Mono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91974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62000" y="142875"/>
            <a:ext cx="25062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MOTIVATION:</a:t>
            </a:r>
            <a:endParaRPr lang="en-US" sz="2800" b="1" dirty="0">
              <a:solidFill>
                <a:schemeClr val="bg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62000" y="1408176"/>
            <a:ext cx="1112520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sz="5400" dirty="0" smtClean="0">
                <a:solidFill>
                  <a:srgbClr val="FF0000"/>
                </a:solidFill>
                <a:latin typeface="Helvetica Light" charset="0"/>
                <a:ea typeface="Helvetica Light" charset="0"/>
                <a:cs typeface="Helvetica Light" charset="0"/>
              </a:rPr>
              <a:t>In practice, training data is often:</a:t>
            </a:r>
          </a:p>
          <a:p>
            <a:pPr marL="285750" indent="-285750">
              <a:spcBef>
                <a:spcPts val="1200"/>
              </a:spcBef>
              <a:spcAft>
                <a:spcPts val="1200"/>
              </a:spcAft>
              <a:buFont typeface="Arial" charset="0"/>
              <a:buChar char="•"/>
            </a:pPr>
            <a:r>
              <a:rPr lang="en-US" sz="5400" i="1" dirty="0" smtClean="0">
                <a:solidFill>
                  <a:srgbClr val="FF0000"/>
                </a:solidFill>
                <a:latin typeface="Helvetica Light" charset="0"/>
                <a:ea typeface="Helvetica Light" charset="0"/>
                <a:cs typeface="Helvetica Light" charset="0"/>
              </a:rPr>
              <a:t>The</a:t>
            </a:r>
            <a:r>
              <a:rPr lang="en-US" sz="5400" dirty="0" smtClean="0">
                <a:solidFill>
                  <a:srgbClr val="FF0000"/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sz="5400" b="1" dirty="0" smtClean="0">
                <a:solidFill>
                  <a:srgbClr val="FF0000"/>
                </a:solidFill>
                <a:latin typeface="Helvetica Light" charset="0"/>
                <a:ea typeface="Helvetica Light" charset="0"/>
                <a:cs typeface="Helvetica Light" charset="0"/>
              </a:rPr>
              <a:t>bottleneck</a:t>
            </a:r>
          </a:p>
          <a:p>
            <a:pPr marL="285750" indent="-285750">
              <a:spcBef>
                <a:spcPts val="1200"/>
              </a:spcBef>
              <a:spcAft>
                <a:spcPts val="1200"/>
              </a:spcAft>
              <a:buFont typeface="Arial" charset="0"/>
              <a:buChar char="•"/>
            </a:pPr>
            <a:r>
              <a:rPr lang="en-US" sz="5400" i="1" dirty="0" smtClean="0">
                <a:solidFill>
                  <a:srgbClr val="FF0000"/>
                </a:solidFill>
                <a:latin typeface="Helvetica Light" charset="0"/>
                <a:ea typeface="Helvetica Light" charset="0"/>
                <a:cs typeface="Helvetica Light" charset="0"/>
              </a:rPr>
              <a:t>The</a:t>
            </a:r>
            <a:r>
              <a:rPr lang="en-US" sz="5400" dirty="0" smtClean="0">
                <a:solidFill>
                  <a:srgbClr val="FF0000"/>
                </a:solidFill>
                <a:latin typeface="Helvetica Light" charset="0"/>
                <a:ea typeface="Helvetica Light" charset="0"/>
                <a:cs typeface="Helvetica Light" charset="0"/>
              </a:rPr>
              <a:t> practical injection point for domain knowledge</a:t>
            </a:r>
            <a:endParaRPr lang="en-US" sz="5400" dirty="0">
              <a:solidFill>
                <a:srgbClr val="FF0000"/>
              </a:solidFill>
              <a:latin typeface="Helvetica Light" charset="0"/>
              <a:ea typeface="Helvetica Light" charset="0"/>
              <a:cs typeface="Helvetica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235937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62000" y="142875"/>
            <a:ext cx="19931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KEY IDEA:</a:t>
            </a:r>
            <a:endParaRPr lang="en-US" sz="2800" b="1" dirty="0">
              <a:solidFill>
                <a:schemeClr val="bg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62000" y="2295144"/>
            <a:ext cx="1034796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sz="5400" dirty="0" smtClean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We can use </a:t>
            </a:r>
            <a:r>
              <a:rPr lang="en-US" sz="5400" b="1" i="1" dirty="0" smtClean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higher-level, weaker </a:t>
            </a:r>
            <a:r>
              <a:rPr lang="en-US" sz="5400" dirty="0" smtClean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supervision to </a:t>
            </a:r>
            <a:r>
              <a:rPr lang="en-US" sz="5400" b="1" i="1" dirty="0" smtClean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program </a:t>
            </a:r>
            <a:r>
              <a:rPr lang="en-US" sz="5400" dirty="0" smtClean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ML models</a:t>
            </a:r>
            <a:endParaRPr lang="en-US" sz="5400" b="1" i="1" dirty="0">
              <a:solidFill>
                <a:schemeClr val="bg1"/>
              </a:solidFill>
              <a:latin typeface="Helvetica Light" charset="0"/>
              <a:ea typeface="Helvetica Light" charset="0"/>
              <a:cs typeface="Helvetica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023578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737360"/>
            <a:ext cx="10515600" cy="4450789"/>
          </a:xfrm>
        </p:spPr>
        <p:txBody>
          <a:bodyPr>
            <a:normAutofit/>
          </a:bodyPr>
          <a:lstStyle/>
          <a:p>
            <a:endParaRPr lang="en-US" dirty="0" smtClean="0"/>
          </a:p>
          <a:p>
            <a:r>
              <a:rPr lang="en-US" b="1" dirty="0" smtClean="0"/>
              <a:t>The Labeling Bottleneck: </a:t>
            </a:r>
            <a:r>
              <a:rPr lang="en-US" i="1" dirty="0" smtClean="0"/>
              <a:t>The new pain point of ML</a:t>
            </a:r>
          </a:p>
          <a:p>
            <a:endParaRPr lang="en-US" dirty="0" smtClean="0"/>
          </a:p>
          <a:p>
            <a:r>
              <a:rPr lang="en-US" b="1" dirty="0" smtClean="0"/>
              <a:t>Data Programming + Snorkel: </a:t>
            </a:r>
            <a:r>
              <a:rPr lang="en-US" i="1" dirty="0" smtClean="0"/>
              <a:t>A framework for weaker, more efficient supervision</a:t>
            </a:r>
          </a:p>
          <a:p>
            <a:endParaRPr lang="en-US" dirty="0" smtClean="0"/>
          </a:p>
          <a:p>
            <a:r>
              <a:rPr lang="en-US" b="1" dirty="0" smtClean="0"/>
              <a:t>In practice: </a:t>
            </a:r>
            <a:r>
              <a:rPr lang="en-US" i="1" dirty="0" smtClean="0"/>
              <a:t>Empirical results &amp; user studies</a:t>
            </a:r>
          </a:p>
          <a:p>
            <a:endParaRPr lang="en-US" i="1" dirty="0"/>
          </a:p>
          <a:p>
            <a:endParaRPr lang="en-US" b="1" i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3651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633796"/>
          </a:xfrm>
        </p:spPr>
        <p:txBody>
          <a:bodyPr/>
          <a:lstStyle/>
          <a:p>
            <a:r>
              <a:rPr lang="en-US" dirty="0" smtClean="0"/>
              <a:t>The ML Pipeline Pre-Deep Learning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841015" y="3641505"/>
            <a:ext cx="823513" cy="21177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121897" tIns="60949" rIns="121897" bIns="60949" rtlCol="0" anchor="ctr"/>
          <a:lstStyle/>
          <a:p>
            <a:pPr algn="ctr"/>
            <a:endParaRPr lang="en-US"/>
          </a:p>
        </p:txBody>
      </p:sp>
      <p:grpSp>
        <p:nvGrpSpPr>
          <p:cNvPr id="29" name="Group 28"/>
          <p:cNvGrpSpPr/>
          <p:nvPr/>
        </p:nvGrpSpPr>
        <p:grpSpPr>
          <a:xfrm>
            <a:off x="722071" y="3032889"/>
            <a:ext cx="1539204" cy="1255379"/>
            <a:chOff x="722071" y="2643826"/>
            <a:chExt cx="1539204" cy="1255379"/>
          </a:xfrm>
        </p:grpSpPr>
        <p:grpSp>
          <p:nvGrpSpPr>
            <p:cNvPr id="30" name="Group 29"/>
            <p:cNvGrpSpPr/>
            <p:nvPr/>
          </p:nvGrpSpPr>
          <p:grpSpPr>
            <a:xfrm>
              <a:off x="812921" y="3219372"/>
              <a:ext cx="1357504" cy="679833"/>
              <a:chOff x="955008" y="3986736"/>
              <a:chExt cx="4522933" cy="2265069"/>
            </a:xfrm>
          </p:grpSpPr>
          <p:pic>
            <p:nvPicPr>
              <p:cNvPr id="4" name="pasted-image.tif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3058039" y="4371175"/>
                <a:ext cx="1318468" cy="878982"/>
              </a:xfrm>
              <a:prstGeom prst="rect">
                <a:avLst/>
              </a:prstGeom>
              <a:ln w="635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</p:pic>
          <p:pic>
            <p:nvPicPr>
              <p:cNvPr id="5" name="pasted-image.tif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3286255" y="5145158"/>
                <a:ext cx="1171974" cy="878982"/>
              </a:xfrm>
              <a:prstGeom prst="rect">
                <a:avLst/>
              </a:prstGeom>
              <a:ln w="635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</p:pic>
          <p:pic>
            <p:nvPicPr>
              <p:cNvPr id="6" name="pasted-image.tif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3554450" y="4175848"/>
                <a:ext cx="1714119" cy="1235884"/>
              </a:xfrm>
              <a:prstGeom prst="rect">
                <a:avLst/>
              </a:prstGeom>
              <a:ln w="635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</p:pic>
          <p:pic>
            <p:nvPicPr>
              <p:cNvPr id="7" name="pasted-image.tif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4152703" y="4972224"/>
                <a:ext cx="1325238" cy="890163"/>
              </a:xfrm>
              <a:prstGeom prst="rect">
                <a:avLst/>
              </a:prstGeom>
              <a:ln w="635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</p:pic>
          <p:pic>
            <p:nvPicPr>
              <p:cNvPr id="8" name="pasted-image.png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955008" y="4419909"/>
                <a:ext cx="1054103" cy="1505871"/>
              </a:xfrm>
              <a:prstGeom prst="rect">
                <a:avLst/>
              </a:prstGeom>
              <a:ln w="635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</p:pic>
          <p:pic>
            <p:nvPicPr>
              <p:cNvPr id="9" name="pasted-image.tif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1566208" y="3986736"/>
                <a:ext cx="1163499" cy="1505869"/>
              </a:xfrm>
              <a:prstGeom prst="rect">
                <a:avLst/>
              </a:prstGeom>
              <a:ln w="635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</p:pic>
          <p:pic>
            <p:nvPicPr>
              <p:cNvPr id="10" name="pasted-image.tif"/>
              <p:cNvPicPr>
                <a:picLocks noChangeAspect="1"/>
              </p:cNvPicPr>
              <p:nvPr/>
            </p:nvPicPr>
            <p:blipFill>
              <a:blip r:embed="rId8">
                <a:extLst/>
              </a:blip>
              <a:stretch>
                <a:fillRect/>
              </a:stretch>
            </p:blipFill>
            <p:spPr>
              <a:xfrm>
                <a:off x="1300424" y="4745936"/>
                <a:ext cx="1094939" cy="1505869"/>
              </a:xfrm>
              <a:prstGeom prst="rect">
                <a:avLst/>
              </a:prstGeom>
              <a:ln w="635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</p:pic>
        </p:grpSp>
        <p:sp>
          <p:nvSpPr>
            <p:cNvPr id="31" name="TextBox 30"/>
            <p:cNvSpPr txBox="1"/>
            <p:nvPr/>
          </p:nvSpPr>
          <p:spPr>
            <a:xfrm>
              <a:off x="722071" y="2643826"/>
              <a:ext cx="153920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0070C0"/>
                  </a:solidFill>
                  <a:latin typeface="Helvetica" charset="0"/>
                  <a:ea typeface="Helvetica" charset="0"/>
                  <a:cs typeface="Helvetica" charset="0"/>
                </a:rPr>
                <a:t>Collection</a:t>
              </a:r>
              <a:endParaRPr lang="en-US" sz="2400" dirty="0">
                <a:solidFill>
                  <a:srgbClr val="0070C0"/>
                </a:solidFill>
                <a:latin typeface="Helvetica" charset="0"/>
                <a:ea typeface="Helvetica" charset="0"/>
                <a:cs typeface="Helvetica" charset="0"/>
              </a:endParaRPr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3507205" y="3037723"/>
            <a:ext cx="1351652" cy="1306012"/>
            <a:chOff x="3507205" y="2648660"/>
            <a:chExt cx="1351652" cy="1306012"/>
          </a:xfrm>
        </p:grpSpPr>
        <p:grpSp>
          <p:nvGrpSpPr>
            <p:cNvPr id="33" name="Group 32"/>
            <p:cNvGrpSpPr/>
            <p:nvPr/>
          </p:nvGrpSpPr>
          <p:grpSpPr>
            <a:xfrm>
              <a:off x="3898649" y="3243025"/>
              <a:ext cx="568764" cy="711647"/>
              <a:chOff x="5310904" y="4142021"/>
              <a:chExt cx="2272111" cy="2842900"/>
            </a:xfrm>
          </p:grpSpPr>
          <p:sp>
            <p:nvSpPr>
              <p:cNvPr id="21" name="Action Button: Custom 20">
                <a:hlinkClick r:id="" action="ppaction://noaction" highlightClick="1"/>
              </p:cNvPr>
              <p:cNvSpPr/>
              <p:nvPr/>
            </p:nvSpPr>
            <p:spPr>
              <a:xfrm>
                <a:off x="5310904" y="4142021"/>
                <a:ext cx="2272111" cy="1304400"/>
              </a:xfrm>
              <a:prstGeom prst="actionButtonBlank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lIns="121897" tIns="60949" rIns="121897" bIns="60949" rtlCol="0" anchor="ctr"/>
              <a:lstStyle/>
              <a:p>
                <a:pPr algn="ctr"/>
                <a:r>
                  <a:rPr lang="en-US" sz="1000" dirty="0">
                    <a:latin typeface="Helvetica Light"/>
                    <a:cs typeface="Helvetica Light"/>
                  </a:rPr>
                  <a:t>True</a:t>
                </a:r>
              </a:p>
            </p:txBody>
          </p:sp>
          <p:sp>
            <p:nvSpPr>
              <p:cNvPr id="22" name="Action Button: Custom 21">
                <a:hlinkClick r:id="" action="ppaction://noaction" highlightClick="1"/>
              </p:cNvPr>
              <p:cNvSpPr/>
              <p:nvPr/>
            </p:nvSpPr>
            <p:spPr>
              <a:xfrm>
                <a:off x="5310904" y="5680521"/>
                <a:ext cx="2272111" cy="1304400"/>
              </a:xfrm>
              <a:prstGeom prst="actionButtonBlank">
                <a:avLst/>
              </a:prstGeom>
              <a:solidFill>
                <a:srgbClr val="CE0000"/>
              </a:solidFill>
              <a:ln>
                <a:solidFill>
                  <a:srgbClr val="CE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lIns="121897" tIns="60949" rIns="121897" bIns="60949" rtlCol="0" anchor="ctr"/>
              <a:lstStyle/>
              <a:p>
                <a:pPr algn="ctr"/>
                <a:r>
                  <a:rPr lang="en-US" sz="1000" dirty="0">
                    <a:latin typeface="Helvetica Light"/>
                    <a:cs typeface="Helvetica Light"/>
                  </a:rPr>
                  <a:t>False</a:t>
                </a:r>
              </a:p>
            </p:txBody>
          </p:sp>
        </p:grpSp>
        <p:sp>
          <p:nvSpPr>
            <p:cNvPr id="32" name="TextBox 31"/>
            <p:cNvSpPr txBox="1"/>
            <p:nvPr/>
          </p:nvSpPr>
          <p:spPr>
            <a:xfrm>
              <a:off x="3507205" y="2648660"/>
              <a:ext cx="135165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0070C0"/>
                  </a:solidFill>
                  <a:latin typeface="Helvetica" charset="0"/>
                  <a:ea typeface="Helvetica" charset="0"/>
                  <a:cs typeface="Helvetica" charset="0"/>
                </a:rPr>
                <a:t>Labeling</a:t>
              </a:r>
              <a:endParaRPr lang="en-US" sz="2400" dirty="0">
                <a:solidFill>
                  <a:srgbClr val="0070C0"/>
                </a:solidFill>
                <a:latin typeface="Helvetica" charset="0"/>
                <a:ea typeface="Helvetica" charset="0"/>
                <a:cs typeface="Helvetica" charset="0"/>
              </a:endParaRPr>
            </a:p>
          </p:txBody>
        </p:sp>
      </p:grpSp>
      <p:grpSp>
        <p:nvGrpSpPr>
          <p:cNvPr id="61" name="Group 60"/>
          <p:cNvGrpSpPr/>
          <p:nvPr/>
        </p:nvGrpSpPr>
        <p:grpSpPr>
          <a:xfrm>
            <a:off x="9096260" y="3027857"/>
            <a:ext cx="2832803" cy="1606228"/>
            <a:chOff x="9096260" y="2638794"/>
            <a:chExt cx="2832803" cy="1606228"/>
          </a:xfrm>
        </p:grpSpPr>
        <p:pic>
          <p:nvPicPr>
            <p:cNvPr id="16" name="Picture 15" descr="Svm_max_sep_hyperplane_with_margin.png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05881" y="3152910"/>
              <a:ext cx="1013561" cy="1092112"/>
            </a:xfrm>
            <a:prstGeom prst="rect">
              <a:avLst/>
            </a:prstGeom>
          </p:spPr>
        </p:pic>
        <p:sp>
          <p:nvSpPr>
            <p:cNvPr id="37" name="TextBox 36"/>
            <p:cNvSpPr txBox="1"/>
            <p:nvPr/>
          </p:nvSpPr>
          <p:spPr>
            <a:xfrm>
              <a:off x="9096260" y="2638794"/>
              <a:ext cx="283280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>
                  <a:solidFill>
                    <a:srgbClr val="0070C0"/>
                  </a:solidFill>
                  <a:latin typeface="Helvetica" charset="0"/>
                  <a:ea typeface="Helvetica" charset="0"/>
                  <a:cs typeface="Helvetica" charset="0"/>
                </a:rPr>
                <a:t>Training</a:t>
              </a:r>
              <a:endParaRPr lang="en-US" sz="2400" dirty="0">
                <a:solidFill>
                  <a:srgbClr val="0070C0"/>
                </a:solidFill>
                <a:latin typeface="Helvetica" charset="0"/>
                <a:ea typeface="Helvetica" charset="0"/>
                <a:cs typeface="Helvetica" charset="0"/>
              </a:endParaRPr>
            </a:p>
          </p:txBody>
        </p:sp>
      </p:grpSp>
      <p:sp>
        <p:nvSpPr>
          <p:cNvPr id="24" name="Right Arrow 23"/>
          <p:cNvSpPr/>
          <p:nvPr/>
        </p:nvSpPr>
        <p:spPr>
          <a:xfrm>
            <a:off x="2644953" y="3651602"/>
            <a:ext cx="774634" cy="4033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ight Arrow 55"/>
          <p:cNvSpPr/>
          <p:nvPr/>
        </p:nvSpPr>
        <p:spPr>
          <a:xfrm>
            <a:off x="5068537" y="3651602"/>
            <a:ext cx="774634" cy="4033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ight Arrow 56"/>
          <p:cNvSpPr/>
          <p:nvPr/>
        </p:nvSpPr>
        <p:spPr>
          <a:xfrm>
            <a:off x="8928844" y="3651602"/>
            <a:ext cx="774634" cy="4033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ounded Rectangle 57"/>
          <p:cNvSpPr/>
          <p:nvPr/>
        </p:nvSpPr>
        <p:spPr>
          <a:xfrm>
            <a:off x="1345575" y="5496398"/>
            <a:ext cx="9259185" cy="627321"/>
          </a:xfrm>
          <a:prstGeom prst="roundRect">
            <a:avLst/>
          </a:prstGeom>
          <a:ln>
            <a:noFill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latin typeface="Helvetica Light" charset="0"/>
                <a:ea typeface="Helvetica Light" charset="0"/>
                <a:cs typeface="Helvetica Light" charset="0"/>
              </a:rPr>
              <a:t>Feature engineering </a:t>
            </a:r>
            <a:r>
              <a:rPr lang="en-US" sz="3200" i="1" dirty="0" smtClean="0">
                <a:latin typeface="Helvetica Light" charset="0"/>
                <a:ea typeface="Helvetica Light" charset="0"/>
                <a:cs typeface="Helvetica Light" charset="0"/>
              </a:rPr>
              <a:t>used to</a:t>
            </a:r>
            <a:r>
              <a:rPr lang="en-US" sz="3200" dirty="0" smtClean="0">
                <a:latin typeface="Helvetica Light" charset="0"/>
                <a:ea typeface="Helvetica Light" charset="0"/>
                <a:cs typeface="Helvetica Light" charset="0"/>
              </a:rPr>
              <a:t> be the bottleneck</a:t>
            </a:r>
            <a:r>
              <a:rPr lang="mr-IN" sz="3200" dirty="0" smtClean="0">
                <a:latin typeface="Helvetica Light" charset="0"/>
                <a:ea typeface="Helvetica Light" charset="0"/>
                <a:cs typeface="Helvetica Light" charset="0"/>
              </a:rPr>
              <a:t>…</a:t>
            </a:r>
            <a:endParaRPr lang="en-US" sz="3200" dirty="0">
              <a:latin typeface="Helvetica Light" charset="0"/>
              <a:ea typeface="Helvetica Light" charset="0"/>
              <a:cs typeface="Helvetica Light" charset="0"/>
            </a:endParaRPr>
          </a:p>
        </p:txBody>
      </p:sp>
      <p:grpSp>
        <p:nvGrpSpPr>
          <p:cNvPr id="60" name="Group 59"/>
          <p:cNvGrpSpPr/>
          <p:nvPr/>
        </p:nvGrpSpPr>
        <p:grpSpPr>
          <a:xfrm>
            <a:off x="5889670" y="2939356"/>
            <a:ext cx="2832803" cy="1930268"/>
            <a:chOff x="5889670" y="2550293"/>
            <a:chExt cx="2832803" cy="1930268"/>
          </a:xfrm>
        </p:grpSpPr>
        <p:pic>
          <p:nvPicPr>
            <p:cNvPr id="12" name="Picture 11" descr="SIFT.JPG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73879" y="3558985"/>
              <a:ext cx="1464384" cy="738366"/>
            </a:xfrm>
            <a:prstGeom prst="rect">
              <a:avLst/>
            </a:prstGeom>
          </p:spPr>
        </p:pic>
        <p:sp>
          <p:nvSpPr>
            <p:cNvPr id="34" name="TextBox 33"/>
            <p:cNvSpPr txBox="1"/>
            <p:nvPr/>
          </p:nvSpPr>
          <p:spPr>
            <a:xfrm>
              <a:off x="5889670" y="2596656"/>
              <a:ext cx="283280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>
                  <a:solidFill>
                    <a:srgbClr val="FF0000"/>
                  </a:solidFill>
                  <a:latin typeface="Helvetica" charset="0"/>
                  <a:ea typeface="Helvetica" charset="0"/>
                  <a:cs typeface="Helvetica" charset="0"/>
                </a:rPr>
                <a:t>Feature Engineering</a:t>
              </a:r>
              <a:endParaRPr lang="en-US" sz="2400" dirty="0">
                <a:solidFill>
                  <a:srgbClr val="FF0000"/>
                </a:solidFill>
                <a:latin typeface="Helvetica" charset="0"/>
                <a:ea typeface="Helvetica" charset="0"/>
                <a:cs typeface="Helvetica" charset="0"/>
              </a:endParaRPr>
            </a:p>
          </p:txBody>
        </p:sp>
        <p:sp>
          <p:nvSpPr>
            <p:cNvPr id="28" name="Rounded Rectangle 27"/>
            <p:cNvSpPr/>
            <p:nvPr/>
          </p:nvSpPr>
          <p:spPr>
            <a:xfrm>
              <a:off x="6096000" y="2550293"/>
              <a:ext cx="2426208" cy="1930268"/>
            </a:xfrm>
            <a:prstGeom prst="roundRect">
              <a:avLst>
                <a:gd name="adj" fmla="val 9337"/>
              </a:avLst>
            </a:prstGeom>
            <a:noFill/>
            <a:ln w="50800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3972629" y="1998921"/>
            <a:ext cx="420803" cy="1032951"/>
            <a:chOff x="3972629" y="1998921"/>
            <a:chExt cx="420803" cy="1032951"/>
          </a:xfrm>
        </p:grpSpPr>
        <p:grpSp>
          <p:nvGrpSpPr>
            <p:cNvPr id="3" name="Group 2"/>
            <p:cNvGrpSpPr/>
            <p:nvPr/>
          </p:nvGrpSpPr>
          <p:grpSpPr>
            <a:xfrm>
              <a:off x="3972629" y="1998921"/>
              <a:ext cx="420803" cy="612656"/>
              <a:chOff x="2193982" y="2411157"/>
              <a:chExt cx="420803" cy="612656"/>
            </a:xfrm>
          </p:grpSpPr>
          <p:sp>
            <p:nvSpPr>
              <p:cNvPr id="35" name="Round Same Side Corner Rectangle 34"/>
              <p:cNvSpPr/>
              <p:nvPr/>
            </p:nvSpPr>
            <p:spPr>
              <a:xfrm>
                <a:off x="2193982" y="2662227"/>
                <a:ext cx="420803" cy="361586"/>
              </a:xfrm>
              <a:prstGeom prst="round2Same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Oval 35"/>
              <p:cNvSpPr/>
              <p:nvPr/>
            </p:nvSpPr>
            <p:spPr>
              <a:xfrm>
                <a:off x="2242979" y="2411157"/>
                <a:ext cx="322808" cy="322808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9" name="Right Arrow 38"/>
            <p:cNvSpPr/>
            <p:nvPr/>
          </p:nvSpPr>
          <p:spPr>
            <a:xfrm rot="5400000" flipV="1">
              <a:off x="4032941" y="2787932"/>
              <a:ext cx="300178" cy="187702"/>
            </a:xfrm>
            <a:prstGeom prst="right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7157778" y="1998921"/>
            <a:ext cx="420803" cy="1032951"/>
            <a:chOff x="7157778" y="1998921"/>
            <a:chExt cx="420803" cy="1032951"/>
          </a:xfrm>
        </p:grpSpPr>
        <p:grpSp>
          <p:nvGrpSpPr>
            <p:cNvPr id="40" name="Group 39"/>
            <p:cNvGrpSpPr/>
            <p:nvPr/>
          </p:nvGrpSpPr>
          <p:grpSpPr>
            <a:xfrm>
              <a:off x="7157778" y="1998921"/>
              <a:ext cx="420803" cy="612656"/>
              <a:chOff x="2193982" y="2411157"/>
              <a:chExt cx="420803" cy="612656"/>
            </a:xfrm>
          </p:grpSpPr>
          <p:sp>
            <p:nvSpPr>
              <p:cNvPr id="41" name="Round Same Side Corner Rectangle 40"/>
              <p:cNvSpPr/>
              <p:nvPr/>
            </p:nvSpPr>
            <p:spPr>
              <a:xfrm>
                <a:off x="2193982" y="2662227"/>
                <a:ext cx="420803" cy="361586"/>
              </a:xfrm>
              <a:prstGeom prst="round2Same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Oval 41"/>
              <p:cNvSpPr/>
              <p:nvPr/>
            </p:nvSpPr>
            <p:spPr>
              <a:xfrm>
                <a:off x="2242979" y="2411157"/>
                <a:ext cx="322808" cy="322808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4" name="Right Arrow 43"/>
            <p:cNvSpPr/>
            <p:nvPr/>
          </p:nvSpPr>
          <p:spPr>
            <a:xfrm rot="5400000" flipV="1">
              <a:off x="7218090" y="2787932"/>
              <a:ext cx="300178" cy="187702"/>
            </a:xfrm>
            <a:prstGeom prst="right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65615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56" grpId="0" animBg="1"/>
      <p:bldP spid="57" grpId="0" animBg="1"/>
      <p:bldP spid="5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633796"/>
          </a:xfrm>
        </p:spPr>
        <p:txBody>
          <a:bodyPr/>
          <a:lstStyle/>
          <a:p>
            <a:r>
              <a:rPr lang="en-US" dirty="0" smtClean="0"/>
              <a:t>The ML Pipeline Today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841015" y="3641505"/>
            <a:ext cx="823513" cy="21177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121897" tIns="60949" rIns="121897" bIns="60949" rtlCol="0" anchor="ctr"/>
          <a:lstStyle/>
          <a:p>
            <a:pPr algn="ctr"/>
            <a:endParaRPr lang="en-US"/>
          </a:p>
        </p:txBody>
      </p:sp>
      <p:grpSp>
        <p:nvGrpSpPr>
          <p:cNvPr id="29" name="Group 28"/>
          <p:cNvGrpSpPr/>
          <p:nvPr/>
        </p:nvGrpSpPr>
        <p:grpSpPr>
          <a:xfrm>
            <a:off x="722071" y="3032889"/>
            <a:ext cx="1539204" cy="1255379"/>
            <a:chOff x="722071" y="2643826"/>
            <a:chExt cx="1539204" cy="1255379"/>
          </a:xfrm>
        </p:grpSpPr>
        <p:grpSp>
          <p:nvGrpSpPr>
            <p:cNvPr id="30" name="Group 29"/>
            <p:cNvGrpSpPr/>
            <p:nvPr/>
          </p:nvGrpSpPr>
          <p:grpSpPr>
            <a:xfrm>
              <a:off x="812921" y="3219372"/>
              <a:ext cx="1357504" cy="679833"/>
              <a:chOff x="955008" y="3986736"/>
              <a:chExt cx="4522933" cy="2265069"/>
            </a:xfrm>
          </p:grpSpPr>
          <p:pic>
            <p:nvPicPr>
              <p:cNvPr id="4" name="pasted-image.tif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3058039" y="4371175"/>
                <a:ext cx="1318468" cy="878982"/>
              </a:xfrm>
              <a:prstGeom prst="rect">
                <a:avLst/>
              </a:prstGeom>
              <a:ln w="635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</p:pic>
          <p:pic>
            <p:nvPicPr>
              <p:cNvPr id="5" name="pasted-image.tif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3286255" y="5145158"/>
                <a:ext cx="1171974" cy="878982"/>
              </a:xfrm>
              <a:prstGeom prst="rect">
                <a:avLst/>
              </a:prstGeom>
              <a:ln w="635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</p:pic>
          <p:pic>
            <p:nvPicPr>
              <p:cNvPr id="6" name="pasted-image.tif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3554450" y="4175848"/>
                <a:ext cx="1714119" cy="1235884"/>
              </a:xfrm>
              <a:prstGeom prst="rect">
                <a:avLst/>
              </a:prstGeom>
              <a:ln w="635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</p:pic>
          <p:pic>
            <p:nvPicPr>
              <p:cNvPr id="7" name="pasted-image.tif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4152703" y="4972224"/>
                <a:ext cx="1325238" cy="890163"/>
              </a:xfrm>
              <a:prstGeom prst="rect">
                <a:avLst/>
              </a:prstGeom>
              <a:ln w="635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</p:pic>
          <p:pic>
            <p:nvPicPr>
              <p:cNvPr id="8" name="pasted-image.png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955008" y="4419909"/>
                <a:ext cx="1054103" cy="1505871"/>
              </a:xfrm>
              <a:prstGeom prst="rect">
                <a:avLst/>
              </a:prstGeom>
              <a:ln w="635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</p:pic>
          <p:pic>
            <p:nvPicPr>
              <p:cNvPr id="9" name="pasted-image.tif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1566208" y="3986736"/>
                <a:ext cx="1163499" cy="1505869"/>
              </a:xfrm>
              <a:prstGeom prst="rect">
                <a:avLst/>
              </a:prstGeom>
              <a:ln w="635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</p:pic>
          <p:pic>
            <p:nvPicPr>
              <p:cNvPr id="10" name="pasted-image.tif"/>
              <p:cNvPicPr>
                <a:picLocks noChangeAspect="1"/>
              </p:cNvPicPr>
              <p:nvPr/>
            </p:nvPicPr>
            <p:blipFill>
              <a:blip r:embed="rId8">
                <a:extLst/>
              </a:blip>
              <a:stretch>
                <a:fillRect/>
              </a:stretch>
            </p:blipFill>
            <p:spPr>
              <a:xfrm>
                <a:off x="1300424" y="4745936"/>
                <a:ext cx="1094939" cy="1505869"/>
              </a:xfrm>
              <a:prstGeom prst="rect">
                <a:avLst/>
              </a:prstGeom>
              <a:ln w="635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</p:pic>
        </p:grpSp>
        <p:sp>
          <p:nvSpPr>
            <p:cNvPr id="31" name="TextBox 30"/>
            <p:cNvSpPr txBox="1"/>
            <p:nvPr/>
          </p:nvSpPr>
          <p:spPr>
            <a:xfrm>
              <a:off x="722071" y="2643826"/>
              <a:ext cx="153920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0070C0"/>
                  </a:solidFill>
                  <a:latin typeface="Helvetica" charset="0"/>
                  <a:ea typeface="Helvetica" charset="0"/>
                  <a:cs typeface="Helvetica" charset="0"/>
                </a:rPr>
                <a:t>Collection</a:t>
              </a:r>
              <a:endParaRPr lang="en-US" sz="2400" dirty="0">
                <a:solidFill>
                  <a:srgbClr val="0070C0"/>
                </a:solidFill>
                <a:latin typeface="Helvetica" charset="0"/>
                <a:ea typeface="Helvetica" charset="0"/>
                <a:cs typeface="Helvetica" charset="0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5068537" y="2937338"/>
            <a:ext cx="3741645" cy="1780966"/>
            <a:chOff x="5068537" y="2937338"/>
            <a:chExt cx="3741645" cy="1780966"/>
          </a:xfrm>
        </p:grpSpPr>
        <p:sp>
          <p:nvSpPr>
            <p:cNvPr id="11" name="Rounded Rectangle 10"/>
            <p:cNvSpPr/>
            <p:nvPr/>
          </p:nvSpPr>
          <p:spPr>
            <a:xfrm>
              <a:off x="5975167" y="2937338"/>
              <a:ext cx="2747306" cy="1780966"/>
            </a:xfrm>
            <a:prstGeom prst="roundRect">
              <a:avLst>
                <a:gd name="adj" fmla="val 2291"/>
              </a:avLst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ight Arrow 55"/>
            <p:cNvSpPr/>
            <p:nvPr/>
          </p:nvSpPr>
          <p:spPr>
            <a:xfrm>
              <a:off x="5068537" y="3651602"/>
              <a:ext cx="774634" cy="40334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5977379" y="3418920"/>
              <a:ext cx="283280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>
                  <a:solidFill>
                    <a:schemeClr val="bg1"/>
                  </a:solidFill>
                  <a:latin typeface="Helvetica" charset="0"/>
                  <a:ea typeface="Helvetica" charset="0"/>
                  <a:cs typeface="Helvetica" charset="0"/>
                </a:rPr>
                <a:t>Representation Learning</a:t>
              </a:r>
              <a:endParaRPr lang="en-US" sz="2400" dirty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2644953" y="1998921"/>
            <a:ext cx="2742142" cy="2870703"/>
            <a:chOff x="2644953" y="1998921"/>
            <a:chExt cx="2742142" cy="2870703"/>
          </a:xfrm>
        </p:grpSpPr>
        <p:grpSp>
          <p:nvGrpSpPr>
            <p:cNvPr id="59" name="Group 58"/>
            <p:cNvGrpSpPr/>
            <p:nvPr/>
          </p:nvGrpSpPr>
          <p:grpSpPr>
            <a:xfrm>
              <a:off x="3507205" y="3037723"/>
              <a:ext cx="1351652" cy="1306012"/>
              <a:chOff x="3507205" y="2648660"/>
              <a:chExt cx="1351652" cy="1306012"/>
            </a:xfrm>
          </p:grpSpPr>
          <p:grpSp>
            <p:nvGrpSpPr>
              <p:cNvPr id="33" name="Group 32"/>
              <p:cNvGrpSpPr/>
              <p:nvPr/>
            </p:nvGrpSpPr>
            <p:grpSpPr>
              <a:xfrm>
                <a:off x="3898649" y="3243025"/>
                <a:ext cx="568764" cy="711647"/>
                <a:chOff x="5310904" y="4142021"/>
                <a:chExt cx="2272111" cy="2842900"/>
              </a:xfrm>
            </p:grpSpPr>
            <p:sp>
              <p:nvSpPr>
                <p:cNvPr id="21" name="Action Button: Custom 20">
                  <a:hlinkClick r:id="" action="ppaction://noaction" highlightClick="1"/>
                </p:cNvPr>
                <p:cNvSpPr/>
                <p:nvPr/>
              </p:nvSpPr>
              <p:spPr>
                <a:xfrm>
                  <a:off x="5310904" y="4142021"/>
                  <a:ext cx="2272111" cy="1304400"/>
                </a:xfrm>
                <a:prstGeom prst="actionButtonBlank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lIns="121897" tIns="60949" rIns="121897" bIns="60949" rtlCol="0" anchor="ctr"/>
                <a:lstStyle/>
                <a:p>
                  <a:pPr algn="ctr"/>
                  <a:r>
                    <a:rPr lang="en-US" sz="1000" dirty="0">
                      <a:latin typeface="Helvetica Light"/>
                      <a:cs typeface="Helvetica Light"/>
                    </a:rPr>
                    <a:t>True</a:t>
                  </a:r>
                </a:p>
              </p:txBody>
            </p:sp>
            <p:sp>
              <p:nvSpPr>
                <p:cNvPr id="22" name="Action Button: Custom 21">
                  <a:hlinkClick r:id="" action="ppaction://noaction" highlightClick="1"/>
                </p:cNvPr>
                <p:cNvSpPr/>
                <p:nvPr/>
              </p:nvSpPr>
              <p:spPr>
                <a:xfrm>
                  <a:off x="5310904" y="5680521"/>
                  <a:ext cx="2272111" cy="1304400"/>
                </a:xfrm>
                <a:prstGeom prst="actionButtonBlank">
                  <a:avLst/>
                </a:prstGeom>
                <a:solidFill>
                  <a:srgbClr val="CE0000"/>
                </a:solidFill>
                <a:ln>
                  <a:solidFill>
                    <a:srgbClr val="CE0000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lIns="121897" tIns="60949" rIns="121897" bIns="60949" rtlCol="0" anchor="ctr"/>
                <a:lstStyle/>
                <a:p>
                  <a:pPr algn="ctr"/>
                  <a:r>
                    <a:rPr lang="en-US" sz="1000" dirty="0">
                      <a:latin typeface="Helvetica Light"/>
                      <a:cs typeface="Helvetica Light"/>
                    </a:rPr>
                    <a:t>False</a:t>
                  </a:r>
                </a:p>
              </p:txBody>
            </p:sp>
          </p:grpSp>
          <p:sp>
            <p:nvSpPr>
              <p:cNvPr id="32" name="TextBox 31"/>
              <p:cNvSpPr txBox="1"/>
              <p:nvPr/>
            </p:nvSpPr>
            <p:spPr>
              <a:xfrm>
                <a:off x="3507205" y="2648660"/>
                <a:ext cx="135165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>
                    <a:solidFill>
                      <a:srgbClr val="FF0000"/>
                    </a:solidFill>
                    <a:latin typeface="Helvetica" charset="0"/>
                    <a:ea typeface="Helvetica" charset="0"/>
                    <a:cs typeface="Helvetica" charset="0"/>
                  </a:rPr>
                  <a:t>Labeling</a:t>
                </a:r>
                <a:endParaRPr lang="en-US" sz="2400" dirty="0">
                  <a:solidFill>
                    <a:srgbClr val="FF0000"/>
                  </a:solidFill>
                  <a:latin typeface="Helvetica" charset="0"/>
                  <a:ea typeface="Helvetica" charset="0"/>
                  <a:cs typeface="Helvetica" charset="0"/>
                </a:endParaRPr>
              </a:p>
            </p:txBody>
          </p:sp>
        </p:grpSp>
        <p:sp>
          <p:nvSpPr>
            <p:cNvPr id="24" name="Right Arrow 23"/>
            <p:cNvSpPr/>
            <p:nvPr/>
          </p:nvSpPr>
          <p:spPr>
            <a:xfrm>
              <a:off x="2644953" y="3651602"/>
              <a:ext cx="774634" cy="40334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ounded Rectangle 27"/>
            <p:cNvSpPr/>
            <p:nvPr/>
          </p:nvSpPr>
          <p:spPr>
            <a:xfrm>
              <a:off x="2960887" y="2939356"/>
              <a:ext cx="2426208" cy="1930268"/>
            </a:xfrm>
            <a:prstGeom prst="roundRect">
              <a:avLst>
                <a:gd name="adj" fmla="val 9337"/>
              </a:avLst>
            </a:prstGeom>
            <a:noFill/>
            <a:ln w="50800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" name="Group 2"/>
            <p:cNvGrpSpPr/>
            <p:nvPr/>
          </p:nvGrpSpPr>
          <p:grpSpPr>
            <a:xfrm>
              <a:off x="3972629" y="1998921"/>
              <a:ext cx="420803" cy="612656"/>
              <a:chOff x="2193982" y="2411157"/>
              <a:chExt cx="420803" cy="612656"/>
            </a:xfrm>
          </p:grpSpPr>
          <p:sp>
            <p:nvSpPr>
              <p:cNvPr id="35" name="Round Same Side Corner Rectangle 34"/>
              <p:cNvSpPr/>
              <p:nvPr/>
            </p:nvSpPr>
            <p:spPr>
              <a:xfrm>
                <a:off x="2193982" y="2662227"/>
                <a:ext cx="420803" cy="361586"/>
              </a:xfrm>
              <a:prstGeom prst="round2Same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Oval 35"/>
              <p:cNvSpPr/>
              <p:nvPr/>
            </p:nvSpPr>
            <p:spPr>
              <a:xfrm>
                <a:off x="2242979" y="2411157"/>
                <a:ext cx="322808" cy="322808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9" name="Right Arrow 38"/>
            <p:cNvSpPr/>
            <p:nvPr/>
          </p:nvSpPr>
          <p:spPr>
            <a:xfrm rot="5400000" flipV="1">
              <a:off x="4032941" y="2787932"/>
              <a:ext cx="300178" cy="187702"/>
            </a:xfrm>
            <a:prstGeom prst="right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8928844" y="2937338"/>
            <a:ext cx="3000219" cy="1370210"/>
            <a:chOff x="8928844" y="2937338"/>
            <a:chExt cx="3000219" cy="1370210"/>
          </a:xfrm>
        </p:grpSpPr>
        <p:sp>
          <p:nvSpPr>
            <p:cNvPr id="37" name="TextBox 36"/>
            <p:cNvSpPr txBox="1"/>
            <p:nvPr/>
          </p:nvSpPr>
          <p:spPr>
            <a:xfrm>
              <a:off x="9096260" y="2937338"/>
              <a:ext cx="283280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>
                  <a:solidFill>
                    <a:srgbClr val="0070C0"/>
                  </a:solidFill>
                  <a:latin typeface="Helvetica" charset="0"/>
                  <a:ea typeface="Helvetica" charset="0"/>
                  <a:cs typeface="Helvetica" charset="0"/>
                </a:rPr>
                <a:t>Training</a:t>
              </a:r>
              <a:endParaRPr lang="en-US" sz="2400" dirty="0">
                <a:solidFill>
                  <a:srgbClr val="0070C0"/>
                </a:solidFill>
                <a:latin typeface="Helvetica" charset="0"/>
                <a:ea typeface="Helvetica" charset="0"/>
                <a:cs typeface="Helvetica" charset="0"/>
              </a:endParaRPr>
            </a:p>
          </p:txBody>
        </p:sp>
        <p:sp>
          <p:nvSpPr>
            <p:cNvPr id="57" name="Right Arrow 56"/>
            <p:cNvSpPr/>
            <p:nvPr/>
          </p:nvSpPr>
          <p:spPr>
            <a:xfrm>
              <a:off x="8928844" y="3651602"/>
              <a:ext cx="774634" cy="40334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708944" y="3401217"/>
              <a:ext cx="1819159" cy="906331"/>
            </a:xfrm>
            <a:prstGeom prst="rect">
              <a:avLst/>
            </a:prstGeom>
          </p:spPr>
        </p:pic>
      </p:grpSp>
      <p:sp>
        <p:nvSpPr>
          <p:cNvPr id="45" name="Rounded Rectangle 44"/>
          <p:cNvSpPr/>
          <p:nvPr/>
        </p:nvSpPr>
        <p:spPr>
          <a:xfrm>
            <a:off x="1310949" y="5394402"/>
            <a:ext cx="9259185" cy="1163673"/>
          </a:xfrm>
          <a:prstGeom prst="roundRect">
            <a:avLst/>
          </a:prstGeom>
          <a:ln>
            <a:noFill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latin typeface="Helvetica Light" charset="0"/>
                <a:ea typeface="Helvetica Light" charset="0"/>
                <a:cs typeface="Helvetica Light" charset="0"/>
              </a:rPr>
              <a:t>New pain point, new injection point</a:t>
            </a:r>
            <a:endParaRPr lang="en-US" sz="3200" dirty="0">
              <a:latin typeface="Helvetica Light" charset="0"/>
              <a:ea typeface="Helvetica Light" charset="0"/>
              <a:cs typeface="Helvetica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5052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00062"/>
            <a:ext cx="10847832" cy="1325563"/>
          </a:xfrm>
        </p:spPr>
        <p:txBody>
          <a:bodyPr/>
          <a:lstStyle/>
          <a:p>
            <a:r>
              <a:rPr lang="en-US" dirty="0" smtClean="0"/>
              <a:t>Training Data: Challenges &amp; Opportunities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956391"/>
            <a:ext cx="8353466" cy="3836942"/>
          </a:xfrm>
        </p:spPr>
        <p:txBody>
          <a:bodyPr>
            <a:normAutofit fontScale="85000" lnSpcReduction="20000"/>
          </a:bodyPr>
          <a:lstStyle/>
          <a:p>
            <a:r>
              <a:rPr lang="en-US" sz="3200" dirty="0" smtClean="0"/>
              <a:t>Expensive &amp; Slow:</a:t>
            </a:r>
            <a:endParaRPr lang="en-US" sz="3200" b="1" i="1" dirty="0" smtClean="0"/>
          </a:p>
          <a:p>
            <a:pPr lvl="1"/>
            <a:r>
              <a:rPr lang="en-US" sz="3200" i="1" dirty="0" smtClean="0"/>
              <a:t>Especially when domain expertise needed</a:t>
            </a:r>
            <a:endParaRPr lang="en-US" sz="3200" dirty="0" smtClean="0"/>
          </a:p>
          <a:p>
            <a:pPr lvl="1"/>
            <a:endParaRPr lang="en-US" sz="3200" dirty="0"/>
          </a:p>
          <a:p>
            <a:r>
              <a:rPr lang="en-US" sz="3200" dirty="0" smtClean="0"/>
              <a:t>Static:</a:t>
            </a:r>
          </a:p>
          <a:p>
            <a:pPr lvl="1"/>
            <a:r>
              <a:rPr lang="en-US" sz="3200" i="1" dirty="0" smtClean="0"/>
              <a:t>Real-world problems change; hand-labeled training data does not.</a:t>
            </a:r>
          </a:p>
          <a:p>
            <a:pPr lvl="1"/>
            <a:endParaRPr lang="en-US" sz="3200" dirty="0"/>
          </a:p>
          <a:p>
            <a:r>
              <a:rPr lang="en-US" sz="3600" dirty="0" smtClean="0"/>
              <a:t>An opportunity to inject domain knowledge:</a:t>
            </a:r>
          </a:p>
          <a:p>
            <a:pPr lvl="1"/>
            <a:r>
              <a:rPr lang="en-US" sz="3200" i="1" dirty="0" smtClean="0"/>
              <a:t>Modern ML models are often too complex for hand-tuned structures, priors, etc.</a:t>
            </a:r>
            <a:endParaRPr lang="en-US" sz="3200" i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5778" y="1575574"/>
            <a:ext cx="2236222" cy="1522866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>
            <a:off x="838201" y="6012006"/>
            <a:ext cx="10196372" cy="627321"/>
          </a:xfrm>
          <a:prstGeom prst="roundRect">
            <a:avLst/>
          </a:prstGeom>
          <a:ln>
            <a:noFill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atin typeface="Helvetica Light" charset="0"/>
                <a:ea typeface="Helvetica Light" charset="0"/>
                <a:cs typeface="Helvetica Light" charset="0"/>
              </a:rPr>
              <a:t>How do we get—</a:t>
            </a:r>
            <a:r>
              <a:rPr lang="en-US" sz="2800" i="1" dirty="0" smtClean="0">
                <a:latin typeface="Helvetica Light" charset="0"/>
                <a:ea typeface="Helvetica Light" charset="0"/>
                <a:cs typeface="Helvetica Light" charset="0"/>
              </a:rPr>
              <a:t>and use—</a:t>
            </a:r>
            <a:r>
              <a:rPr lang="en-US" sz="2800" dirty="0" smtClean="0">
                <a:latin typeface="Helvetica Light" charset="0"/>
                <a:ea typeface="Helvetica Light" charset="0"/>
                <a:cs typeface="Helvetica Light" charset="0"/>
              </a:rPr>
              <a:t>training data </a:t>
            </a:r>
            <a:r>
              <a:rPr lang="en-US" sz="2800" smtClean="0">
                <a:latin typeface="Helvetica Light" charset="0"/>
                <a:ea typeface="Helvetica Light" charset="0"/>
                <a:cs typeface="Helvetica Light" charset="0"/>
              </a:rPr>
              <a:t>more effectively?</a:t>
            </a:r>
            <a:endParaRPr lang="en-US" sz="2800" dirty="0">
              <a:latin typeface="Helvetica Light" charset="0"/>
              <a:ea typeface="Helvetica Light" charset="0"/>
              <a:cs typeface="Helvetica Light" charset="0"/>
            </a:endParaRPr>
          </a:p>
        </p:txBody>
      </p:sp>
      <p:grpSp>
        <p:nvGrpSpPr>
          <p:cNvPr id="37" name="Group 36"/>
          <p:cNvGrpSpPr/>
          <p:nvPr/>
        </p:nvGrpSpPr>
        <p:grpSpPr>
          <a:xfrm>
            <a:off x="9765339" y="3285333"/>
            <a:ext cx="2062100" cy="2541054"/>
            <a:chOff x="9765339" y="3285333"/>
            <a:chExt cx="2062100" cy="2541054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246846" y="3285333"/>
              <a:ext cx="537822" cy="460661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935611" y="3812936"/>
              <a:ext cx="887360" cy="283200"/>
            </a:xfrm>
            <a:prstGeom prst="rect">
              <a:avLst/>
            </a:prstGeom>
          </p:spPr>
        </p:pic>
        <p:grpSp>
          <p:nvGrpSpPr>
            <p:cNvPr id="36" name="Group 35"/>
            <p:cNvGrpSpPr/>
            <p:nvPr/>
          </p:nvGrpSpPr>
          <p:grpSpPr>
            <a:xfrm>
              <a:off x="10191409" y="3377632"/>
              <a:ext cx="560137" cy="701061"/>
              <a:chOff x="9770425" y="3582884"/>
              <a:chExt cx="800584" cy="1002002"/>
            </a:xfrm>
          </p:grpSpPr>
          <p:grpSp>
            <p:nvGrpSpPr>
              <p:cNvPr id="20" name="Group 19"/>
              <p:cNvGrpSpPr/>
              <p:nvPr/>
            </p:nvGrpSpPr>
            <p:grpSpPr>
              <a:xfrm>
                <a:off x="9770425" y="3582884"/>
                <a:ext cx="800584" cy="1002002"/>
                <a:chOff x="6645494" y="1956391"/>
                <a:chExt cx="2534123" cy="3171678"/>
              </a:xfrm>
            </p:grpSpPr>
            <p:pic>
              <p:nvPicPr>
                <p:cNvPr id="22" name="Picture 21"/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645494" y="1956391"/>
                  <a:ext cx="2226836" cy="2892056"/>
                </a:xfrm>
                <a:prstGeom prst="rect">
                  <a:avLst/>
                </a:prstGeom>
                <a:solidFill>
                  <a:srgbClr val="FFFFFF">
                    <a:shade val="85000"/>
                  </a:srgbClr>
                </a:solidFill>
                <a:ln w="88900" cap="sq">
                  <a:solidFill>
                    <a:srgbClr val="FFFFFF"/>
                  </a:solidFill>
                  <a:miter lim="800000"/>
                </a:ln>
                <a:effectLst>
                  <a:outerShdw blurRad="55000" dist="18000" dir="5400000" algn="tl" rotWithShape="0">
                    <a:srgbClr val="000000">
                      <a:alpha val="40000"/>
                    </a:srgbClr>
                  </a:outerShdw>
                </a:effectLst>
                <a:scene3d>
                  <a:camera prst="orthographicFront"/>
                  <a:lightRig rig="twoPt" dir="t">
                    <a:rot lat="0" lon="0" rev="7200000"/>
                  </a:lightRig>
                </a:scene3d>
                <a:sp3d>
                  <a:bevelT w="25400" h="19050"/>
                  <a:contourClr>
                    <a:srgbClr val="FFFFFF"/>
                  </a:contourClr>
                </a:sp3d>
              </p:spPr>
            </p:pic>
            <p:pic>
              <p:nvPicPr>
                <p:cNvPr id="23" name="Picture 22"/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793292" y="2087157"/>
                  <a:ext cx="2226836" cy="2892056"/>
                </a:xfrm>
                <a:prstGeom prst="rect">
                  <a:avLst/>
                </a:prstGeom>
                <a:solidFill>
                  <a:srgbClr val="FFFFFF">
                    <a:shade val="85000"/>
                  </a:srgbClr>
                </a:solidFill>
                <a:ln w="88900" cap="sq">
                  <a:solidFill>
                    <a:srgbClr val="FFFFFF"/>
                  </a:solidFill>
                  <a:miter lim="800000"/>
                </a:ln>
                <a:effectLst>
                  <a:outerShdw blurRad="55000" dist="18000" dir="5400000" algn="tl" rotWithShape="0">
                    <a:srgbClr val="000000">
                      <a:alpha val="40000"/>
                    </a:srgbClr>
                  </a:outerShdw>
                </a:effectLst>
                <a:scene3d>
                  <a:camera prst="orthographicFront"/>
                  <a:lightRig rig="twoPt" dir="t">
                    <a:rot lat="0" lon="0" rev="7200000"/>
                  </a:lightRig>
                </a:scene3d>
                <a:sp3d>
                  <a:bevelT w="25400" h="19050"/>
                  <a:contourClr>
                    <a:srgbClr val="FFFFFF"/>
                  </a:contourClr>
                </a:sp3d>
              </p:spPr>
            </p:pic>
            <p:pic>
              <p:nvPicPr>
                <p:cNvPr id="24" name="Picture 23"/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952781" y="2236013"/>
                  <a:ext cx="2226836" cy="2892056"/>
                </a:xfrm>
                <a:prstGeom prst="rect">
                  <a:avLst/>
                </a:prstGeom>
                <a:solidFill>
                  <a:srgbClr val="FFFFFF">
                    <a:shade val="85000"/>
                  </a:srgbClr>
                </a:solidFill>
                <a:ln w="88900" cap="sq">
                  <a:solidFill>
                    <a:srgbClr val="FFFFFF"/>
                  </a:solidFill>
                  <a:miter lim="800000"/>
                </a:ln>
                <a:effectLst>
                  <a:outerShdw blurRad="55000" dist="18000" dir="5400000" algn="tl" rotWithShape="0">
                    <a:srgbClr val="000000">
                      <a:alpha val="40000"/>
                    </a:srgbClr>
                  </a:outerShdw>
                </a:effectLst>
                <a:scene3d>
                  <a:camera prst="orthographicFront"/>
                  <a:lightRig rig="twoPt" dir="t">
                    <a:rot lat="0" lon="0" rev="7200000"/>
                  </a:lightRig>
                </a:scene3d>
                <a:sp3d>
                  <a:bevelT w="25400" h="19050"/>
                  <a:contourClr>
                    <a:srgbClr val="FFFFFF"/>
                  </a:contourClr>
                </a:sp3d>
              </p:spPr>
            </p:pic>
          </p:grpSp>
          <p:grpSp>
            <p:nvGrpSpPr>
              <p:cNvPr id="12" name="Group 11"/>
              <p:cNvGrpSpPr/>
              <p:nvPr/>
            </p:nvGrpSpPr>
            <p:grpSpPr>
              <a:xfrm>
                <a:off x="9919887" y="3832449"/>
                <a:ext cx="625929" cy="532764"/>
                <a:chOff x="7331539" y="2451100"/>
                <a:chExt cx="1692797" cy="1440835"/>
              </a:xfrm>
            </p:grpSpPr>
            <p:sp>
              <p:nvSpPr>
                <p:cNvPr id="13" name="Rounded Rectangle 12"/>
                <p:cNvSpPr/>
                <p:nvPr/>
              </p:nvSpPr>
              <p:spPr>
                <a:xfrm>
                  <a:off x="7340600" y="2451100"/>
                  <a:ext cx="429136" cy="63500"/>
                </a:xfrm>
                <a:prstGeom prst="roundRect">
                  <a:avLst/>
                </a:prstGeom>
                <a:solidFill>
                  <a:schemeClr val="accent1">
                    <a:alpha val="46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" name="Rounded Rectangle 13"/>
                <p:cNvSpPr/>
                <p:nvPr/>
              </p:nvSpPr>
              <p:spPr>
                <a:xfrm>
                  <a:off x="8182468" y="2451100"/>
                  <a:ext cx="429136" cy="63500"/>
                </a:xfrm>
                <a:prstGeom prst="roundRect">
                  <a:avLst/>
                </a:prstGeom>
                <a:solidFill>
                  <a:srgbClr val="FF0000">
                    <a:alpha val="46000"/>
                  </a:srgb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" name="Rounded Rectangle 14"/>
                <p:cNvSpPr/>
                <p:nvPr/>
              </p:nvSpPr>
              <p:spPr>
                <a:xfrm>
                  <a:off x="7753332" y="3013218"/>
                  <a:ext cx="429136" cy="63500"/>
                </a:xfrm>
                <a:prstGeom prst="roundRect">
                  <a:avLst/>
                </a:prstGeom>
                <a:solidFill>
                  <a:schemeClr val="accent1">
                    <a:alpha val="46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" name="Rounded Rectangle 15"/>
                <p:cNvSpPr/>
                <p:nvPr/>
              </p:nvSpPr>
              <p:spPr>
                <a:xfrm>
                  <a:off x="8595200" y="3013218"/>
                  <a:ext cx="429136" cy="63500"/>
                </a:xfrm>
                <a:prstGeom prst="roundRect">
                  <a:avLst/>
                </a:prstGeom>
                <a:solidFill>
                  <a:srgbClr val="FF0000">
                    <a:alpha val="46000"/>
                  </a:srgb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" name="Rounded Rectangle 16"/>
                <p:cNvSpPr/>
                <p:nvPr/>
              </p:nvSpPr>
              <p:spPr>
                <a:xfrm>
                  <a:off x="7331539" y="3828435"/>
                  <a:ext cx="429136" cy="63500"/>
                </a:xfrm>
                <a:prstGeom prst="roundRect">
                  <a:avLst/>
                </a:prstGeom>
                <a:solidFill>
                  <a:schemeClr val="accent1">
                    <a:alpha val="46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" name="Rounded Rectangle 17"/>
                <p:cNvSpPr/>
                <p:nvPr/>
              </p:nvSpPr>
              <p:spPr>
                <a:xfrm>
                  <a:off x="7634198" y="3692119"/>
                  <a:ext cx="429136" cy="63500"/>
                </a:xfrm>
                <a:prstGeom prst="roundRect">
                  <a:avLst/>
                </a:prstGeom>
                <a:solidFill>
                  <a:srgbClr val="FF0000">
                    <a:alpha val="46000"/>
                  </a:srgb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25" name="Group 24"/>
            <p:cNvGrpSpPr/>
            <p:nvPr/>
          </p:nvGrpSpPr>
          <p:grpSpPr>
            <a:xfrm>
              <a:off x="9769806" y="4237901"/>
              <a:ext cx="2057633" cy="1140447"/>
              <a:chOff x="8471617" y="3809658"/>
              <a:chExt cx="3619508" cy="2006119"/>
            </a:xfrm>
          </p:grpSpPr>
          <p:grpSp>
            <p:nvGrpSpPr>
              <p:cNvPr id="26" name="Group 25"/>
              <p:cNvGrpSpPr/>
              <p:nvPr/>
            </p:nvGrpSpPr>
            <p:grpSpPr>
              <a:xfrm>
                <a:off x="8471618" y="4993377"/>
                <a:ext cx="3619507" cy="822400"/>
                <a:chOff x="9198698" y="4465537"/>
                <a:chExt cx="2420291" cy="518565"/>
              </a:xfrm>
            </p:grpSpPr>
            <p:pic>
              <p:nvPicPr>
                <p:cNvPr id="31" name="Picture 30"/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198698" y="4467177"/>
                  <a:ext cx="1002330" cy="516925"/>
                </a:xfrm>
                <a:prstGeom prst="rect">
                  <a:avLst/>
                </a:prstGeom>
              </p:spPr>
            </p:pic>
            <p:pic>
              <p:nvPicPr>
                <p:cNvPr id="32" name="Picture 31"/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394896" y="4465537"/>
                  <a:ext cx="1224093" cy="363232"/>
                </a:xfrm>
                <a:prstGeom prst="rect">
                  <a:avLst/>
                </a:prstGeom>
              </p:spPr>
            </p:pic>
          </p:grpSp>
          <p:grpSp>
            <p:nvGrpSpPr>
              <p:cNvPr id="27" name="Group 26"/>
              <p:cNvGrpSpPr/>
              <p:nvPr/>
            </p:nvGrpSpPr>
            <p:grpSpPr>
              <a:xfrm>
                <a:off x="8471617" y="3809658"/>
                <a:ext cx="3619507" cy="1030070"/>
                <a:chOff x="8254635" y="5006001"/>
                <a:chExt cx="3619507" cy="1030070"/>
              </a:xfrm>
            </p:grpSpPr>
            <p:pic>
              <p:nvPicPr>
                <p:cNvPr id="28" name="Picture 27"/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0511280" y="5006001"/>
                  <a:ext cx="1362862" cy="1030070"/>
                </a:xfrm>
                <a:prstGeom prst="rect">
                  <a:avLst/>
                </a:prstGeom>
              </p:spPr>
            </p:pic>
            <p:pic>
              <p:nvPicPr>
                <p:cNvPr id="29" name="Picture 28"/>
                <p:cNvPicPr>
                  <a:picLocks noChangeAspect="1"/>
                </p:cNvPicPr>
                <p:nvPr/>
              </p:nvPicPr>
              <p:blipFill rotWithShape="1">
                <a:blip r:embed="rId9"/>
                <a:srcRect l="17450"/>
                <a:stretch/>
              </p:blipFill>
              <p:spPr>
                <a:xfrm>
                  <a:off x="8254635" y="5047503"/>
                  <a:ext cx="1657178" cy="947066"/>
                </a:xfrm>
                <a:prstGeom prst="rect">
                  <a:avLst/>
                </a:prstGeom>
              </p:spPr>
            </p:pic>
            <p:sp>
              <p:nvSpPr>
                <p:cNvPr id="30" name="Left-Right Arrow 29"/>
                <p:cNvSpPr/>
                <p:nvPr/>
              </p:nvSpPr>
              <p:spPr>
                <a:xfrm>
                  <a:off x="9989142" y="5372180"/>
                  <a:ext cx="473280" cy="309967"/>
                </a:xfrm>
                <a:prstGeom prst="leftRightArrow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33" name="Group 32"/>
            <p:cNvGrpSpPr/>
            <p:nvPr/>
          </p:nvGrpSpPr>
          <p:grpSpPr>
            <a:xfrm>
              <a:off x="9765339" y="5425198"/>
              <a:ext cx="2057632" cy="401189"/>
              <a:chOff x="8579248" y="2398795"/>
              <a:chExt cx="3259157" cy="635458"/>
            </a:xfrm>
          </p:grpSpPr>
          <p:pic>
            <p:nvPicPr>
              <p:cNvPr id="34" name="Picture 33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0694581" y="2398795"/>
                <a:ext cx="1143824" cy="635458"/>
              </a:xfrm>
              <a:prstGeom prst="rect">
                <a:avLst/>
              </a:prstGeom>
            </p:spPr>
          </p:pic>
          <p:pic>
            <p:nvPicPr>
              <p:cNvPr id="35" name="Picture 34"/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579248" y="2398795"/>
                <a:ext cx="1778650" cy="512036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869852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9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5553</TotalTime>
  <Words>2040</Words>
  <Application>Microsoft Macintosh PowerPoint</Application>
  <PresentationFormat>Widescreen</PresentationFormat>
  <Paragraphs>460</Paragraphs>
  <Slides>36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6" baseType="lpstr">
      <vt:lpstr>Andale Mono</vt:lpstr>
      <vt:lpstr>Calibri</vt:lpstr>
      <vt:lpstr>Calibri Light</vt:lpstr>
      <vt:lpstr>Cambria Math</vt:lpstr>
      <vt:lpstr>Helvetica</vt:lpstr>
      <vt:lpstr>Helvetica Light</vt:lpstr>
      <vt:lpstr>Helvetica Neue Light</vt:lpstr>
      <vt:lpstr>Wingdings</vt:lpstr>
      <vt:lpstr>Arial</vt:lpstr>
      <vt:lpstr>Office Theme</vt:lpstr>
      <vt:lpstr>Lecture 8:  Snorkel + Data Programming</vt:lpstr>
      <vt:lpstr>Logistics</vt:lpstr>
      <vt:lpstr>Lecture 8:  Snorkel + Data Programming</vt:lpstr>
      <vt:lpstr>PowerPoint Presentation</vt:lpstr>
      <vt:lpstr>PowerPoint Presentation</vt:lpstr>
      <vt:lpstr>Outline</vt:lpstr>
      <vt:lpstr>The ML Pipeline Pre-Deep Learning</vt:lpstr>
      <vt:lpstr>The ML Pipeline Today</vt:lpstr>
      <vt:lpstr>Training Data: Challenges &amp; Opportunities</vt:lpstr>
      <vt:lpstr>Data Programming + Snorkel</vt:lpstr>
      <vt:lpstr>PowerPoint Presentation</vt:lpstr>
      <vt:lpstr>Data Programming Pipeline in Snorkel</vt:lpstr>
      <vt:lpstr>Surprising Point:  No hand-labeled training data!</vt:lpstr>
      <vt:lpstr>Step 1: Writing Labeling Functions</vt:lpstr>
      <vt:lpstr>Example: Chemical-Disease Relation Extraction from Text</vt:lpstr>
      <vt:lpstr>Labeling Functions</vt:lpstr>
      <vt:lpstr>Labeling Functions</vt:lpstr>
      <vt:lpstr>Writing Labeling Functions in Snorkel</vt:lpstr>
      <vt:lpstr>Supported by Simple Jupyter Interface</vt:lpstr>
      <vt:lpstr>Broader Perspective:  A Template for Weak Supervision</vt:lpstr>
      <vt:lpstr>A Unifying Method for Weak Supervision</vt:lpstr>
      <vt:lpstr>How to handle such a diversity of weak supervision sources?</vt:lpstr>
      <vt:lpstr>Step 2: Modeling Weak Supervision</vt:lpstr>
      <vt:lpstr>Weak Supervision: Core Challenges</vt:lpstr>
      <vt:lpstr>Weak Supervision: Core Challenges</vt:lpstr>
      <vt:lpstr>Basic Generative Labeling Model</vt:lpstr>
      <vt:lpstr>Intuition: Learning from Disagreements</vt:lpstr>
      <vt:lpstr>Step 2: Training a Noise-Aware Model</vt:lpstr>
      <vt:lpstr>Theory: Scaling with Unlabeled Data</vt:lpstr>
      <vt:lpstr>When is modeling the noise worthwhile?</vt:lpstr>
      <vt:lpstr>Putting it All Back Together</vt:lpstr>
      <vt:lpstr>How well does this work in practice?</vt:lpstr>
      <vt:lpstr>Results on Chemical-Disease Relations</vt:lpstr>
      <vt:lpstr>How easy is this to use in practice?</vt:lpstr>
      <vt:lpstr>PowerPoint Presentation</vt:lpstr>
      <vt:lpstr>Conclusion</vt:lpstr>
    </vt:vector>
  </TitlesOfParts>
  <Company/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145 Style Guide</dc:title>
  <dc:creator>Alex Ratner</dc:creator>
  <cp:lastModifiedBy>Theodoros Rekatsinas</cp:lastModifiedBy>
  <cp:revision>498</cp:revision>
  <cp:lastPrinted>2017-09-05T19:00:45Z</cp:lastPrinted>
  <dcterms:created xsi:type="dcterms:W3CDTF">2015-09-11T05:09:33Z</dcterms:created>
  <dcterms:modified xsi:type="dcterms:W3CDTF">2018-02-20T18:09:53Z</dcterms:modified>
</cp:coreProperties>
</file>